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1" r:id="rId6"/>
    <p:sldId id="277" r:id="rId7"/>
    <p:sldId id="278" r:id="rId8"/>
    <p:sldId id="273" r:id="rId9"/>
    <p:sldId id="279" r:id="rId10"/>
    <p:sldId id="280" r:id="rId11"/>
    <p:sldId id="284" r:id="rId12"/>
    <p:sldId id="281" r:id="rId13"/>
    <p:sldId id="282" r:id="rId14"/>
    <p:sldId id="287" r:id="rId15"/>
    <p:sldId id="286" r:id="rId16"/>
    <p:sldId id="283" r:id="rId17"/>
    <p:sldId id="288" r:id="rId18"/>
    <p:sldId id="285" r:id="rId19"/>
    <p:sldId id="289" r:id="rId20"/>
    <p:sldId id="290" r:id="rId21"/>
    <p:sldId id="275" r:id="rId22"/>
    <p:sldId id="291"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orient="horz" pos="1117" userDrawn="1">
          <p15:clr>
            <a:srgbClr val="A4A3A4"/>
          </p15:clr>
        </p15:guide>
        <p15:guide id="4"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2821"/>
    <a:srgbClr val="000000"/>
    <a:srgbClr val="008940"/>
    <a:srgbClr val="E70094"/>
    <a:srgbClr val="D60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59" autoAdjust="0"/>
  </p:normalViewPr>
  <p:slideViewPr>
    <p:cSldViewPr snapToGrid="0" showGuides="1">
      <p:cViewPr>
        <p:scale>
          <a:sx n="70" d="100"/>
          <a:sy n="70" d="100"/>
        </p:scale>
        <p:origin x="468" y="-528"/>
      </p:cViewPr>
      <p:guideLst>
        <p:guide orient="horz" pos="2160"/>
        <p:guide pos="3863"/>
        <p:guide orient="horz" pos="1117"/>
        <p:guide pos="1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A5E90-2FFC-40FA-B7BA-E5E4DC2087F4}" type="datetimeFigureOut">
              <a:rPr lang="en-GB" smtClean="0"/>
              <a:t>01/10/2019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D757A-4954-4067-B6D7-6A2E5570474C}" type="slidenum">
              <a:rPr lang="en-GB" smtClean="0"/>
              <a:t>‹#›</a:t>
            </a:fld>
            <a:endParaRPr lang="en-GB" dirty="0"/>
          </a:p>
        </p:txBody>
      </p:sp>
    </p:spTree>
    <p:extLst>
      <p:ext uri="{BB962C8B-B14F-4D97-AF65-F5344CB8AC3E}">
        <p14:creationId xmlns:p14="http://schemas.microsoft.com/office/powerpoint/2010/main" val="292282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section to support delivery and prep for EPA is the detail of the breakdown of the number of AC, questions and marks available. In support of this we have now also included the sample knowledge test in this document (pg 44) so info for the knowledge test is now in 1 document.</a:t>
            </a:r>
          </a:p>
        </p:txBody>
      </p:sp>
      <p:sp>
        <p:nvSpPr>
          <p:cNvPr id="4" name="Slide Number Placeholder 3"/>
          <p:cNvSpPr>
            <a:spLocks noGrp="1"/>
          </p:cNvSpPr>
          <p:nvPr>
            <p:ph type="sldNum" sz="quarter" idx="10"/>
          </p:nvPr>
        </p:nvSpPr>
        <p:spPr/>
        <p:txBody>
          <a:bodyPr/>
          <a:lstStyle/>
          <a:p>
            <a:fld id="{211D757A-4954-4067-B6D7-6A2E5570474C}" type="slidenum">
              <a:rPr lang="en-GB" smtClean="0"/>
              <a:t>5</a:t>
            </a:fld>
            <a:endParaRPr lang="en-GB" dirty="0"/>
          </a:p>
        </p:txBody>
      </p:sp>
    </p:spTree>
    <p:extLst>
      <p:ext uri="{BB962C8B-B14F-4D97-AF65-F5344CB8AC3E}">
        <p14:creationId xmlns:p14="http://schemas.microsoft.com/office/powerpoint/2010/main" val="21981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17</a:t>
            </a:fld>
            <a:endParaRPr lang="en-GB" dirty="0"/>
          </a:p>
        </p:txBody>
      </p:sp>
    </p:spTree>
    <p:extLst>
      <p:ext uri="{BB962C8B-B14F-4D97-AF65-F5344CB8AC3E}">
        <p14:creationId xmlns:p14="http://schemas.microsoft.com/office/powerpoint/2010/main" val="68803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other assessment methods it’s crucial for centres to have a full understanding of what is required to set up for and facilitate this assessment. </a:t>
            </a:r>
          </a:p>
          <a:p>
            <a:r>
              <a:rPr lang="en-GB" dirty="0"/>
              <a:t>This section also then provides specific information on what AC will be covered – this will allow providers to focus there preparation activities and ensure the apprentice’s have the correct evidence and are able to confidently discuss the criteria identified to demonstrate their competency.</a:t>
            </a:r>
          </a:p>
        </p:txBody>
      </p:sp>
      <p:sp>
        <p:nvSpPr>
          <p:cNvPr id="4" name="Slide Number Placeholder 3"/>
          <p:cNvSpPr>
            <a:spLocks noGrp="1"/>
          </p:cNvSpPr>
          <p:nvPr>
            <p:ph type="sldNum" sz="quarter" idx="10"/>
          </p:nvPr>
        </p:nvSpPr>
        <p:spPr/>
        <p:txBody>
          <a:bodyPr/>
          <a:lstStyle/>
          <a:p>
            <a:fld id="{211D757A-4954-4067-B6D7-6A2E5570474C}" type="slidenum">
              <a:rPr lang="en-GB" smtClean="0"/>
              <a:t>6</a:t>
            </a:fld>
            <a:endParaRPr lang="en-GB" dirty="0"/>
          </a:p>
        </p:txBody>
      </p:sp>
    </p:spTree>
    <p:extLst>
      <p:ext uri="{BB962C8B-B14F-4D97-AF65-F5344CB8AC3E}">
        <p14:creationId xmlns:p14="http://schemas.microsoft.com/office/powerpoint/2010/main" val="339575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228600">
              <a:lnSpc>
                <a:spcPts val="2300"/>
              </a:lnSpc>
              <a:spcBef>
                <a:spcPts val="500"/>
              </a:spcBef>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Make Sure candidates are familiar with remote meetings/interviews– this just removes a barrier to performance and allows the candidate to focus on the actual assessment activity.</a:t>
            </a:r>
          </a:p>
          <a:p>
            <a:pPr marL="228600" lvl="1" indent="-228600">
              <a:lnSpc>
                <a:spcPts val="2300"/>
              </a:lnSpc>
              <a:spcBef>
                <a:spcPts val="500"/>
              </a:spcBef>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Ensure the candidate is clear about the purpose of these assessments – for example, the Professional Discussion will be a discussion, not a Q&amp;A, and will be focussed on their development, not a team’s development.</a:t>
            </a:r>
          </a:p>
          <a:p>
            <a:pPr marL="228600" lvl="1" indent="-228600">
              <a:lnSpc>
                <a:spcPts val="2300"/>
              </a:lnSpc>
              <a:spcBef>
                <a:spcPts val="500"/>
              </a:spcBef>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For the Professional Discussion the learner should be clear on the purpose of their CPD activity. They should be able to provide a clear explanation of, and reflection on, the journey they’ve been on as an apprentice – rather than simply listing the activities they’ve undertaken with no additional explanation of the context.</a:t>
            </a:r>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8</a:t>
            </a:fld>
            <a:endParaRPr lang="en-GB" dirty="0"/>
          </a:p>
        </p:txBody>
      </p:sp>
    </p:spTree>
    <p:extLst>
      <p:ext uri="{BB962C8B-B14F-4D97-AF65-F5344CB8AC3E}">
        <p14:creationId xmlns:p14="http://schemas.microsoft.com/office/powerpoint/2010/main" val="355387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sz="1800" dirty="0"/>
              <a:t>A </a:t>
            </a:r>
            <a:r>
              <a:rPr lang="en-GB" sz="1800" b="1" dirty="0"/>
              <a:t>Declaration of Authenticity</a:t>
            </a:r>
            <a:r>
              <a:rPr lang="en-GB" sz="1800" dirty="0"/>
              <a:t>, which must be included and can be found in the Recording Forms pack.</a:t>
            </a:r>
          </a:p>
          <a:p>
            <a:pPr lvl="2"/>
            <a:r>
              <a:rPr lang="en-GB" sz="1800" dirty="0"/>
              <a:t>An </a:t>
            </a:r>
            <a:r>
              <a:rPr lang="en-GB" sz="1800" b="1" dirty="0"/>
              <a:t>Evidence Matrix </a:t>
            </a:r>
            <a:r>
              <a:rPr lang="en-GB" sz="1800" dirty="0"/>
              <a:t>must be included, demonstrating how the evidence presented maps to the required Assessment Criteria and can be found in the Recording Forms pack.</a:t>
            </a:r>
          </a:p>
          <a:p>
            <a:pPr lvl="2"/>
            <a:r>
              <a:rPr lang="en-GB" sz="1800" dirty="0"/>
              <a:t>The portfolio should cover the </a:t>
            </a:r>
            <a:r>
              <a:rPr lang="en-GB" sz="1800" b="1" dirty="0"/>
              <a:t>totality of the standard </a:t>
            </a:r>
            <a:r>
              <a:rPr lang="en-GB" sz="1800" dirty="0"/>
              <a:t>and showcase the apprentice’s best work.</a:t>
            </a:r>
            <a:endParaRPr lang="en-GB" sz="1600" dirty="0"/>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9</a:t>
            </a:fld>
            <a:endParaRPr lang="en-GB" dirty="0"/>
          </a:p>
        </p:txBody>
      </p:sp>
    </p:spTree>
    <p:extLst>
      <p:ext uri="{BB962C8B-B14F-4D97-AF65-F5344CB8AC3E}">
        <p14:creationId xmlns:p14="http://schemas.microsoft.com/office/powerpoint/2010/main" val="350613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800" dirty="0"/>
              <a:t>Evidence presented must have been generated over the period of the apprenticeship only (work produced prior to being an apprentice can not be included, an initial assessment/skills scan should identify whether this represents prior learning or existing knowledge/skills).</a:t>
            </a:r>
          </a:p>
          <a:p>
            <a:pPr lvl="1"/>
            <a:endParaRPr lang="en-GB" sz="1800" dirty="0"/>
          </a:p>
          <a:p>
            <a:pPr lvl="1"/>
            <a:r>
              <a:rPr lang="en-GB" sz="1800" dirty="0"/>
              <a:t>Additional detail on </a:t>
            </a:r>
            <a:r>
              <a:rPr lang="en-GB" sz="1800" b="1" dirty="0"/>
              <a:t>evidence types</a:t>
            </a:r>
            <a:r>
              <a:rPr lang="en-GB" sz="1800" dirty="0"/>
              <a:t> and clarification on the level of detail that should be included in evidence, e.g. where group work is presented the role and contribution of the apprentice must be made clear.</a:t>
            </a:r>
          </a:p>
          <a:p>
            <a:pPr lvl="1"/>
            <a:endParaRPr lang="en-GB" sz="1800" dirty="0"/>
          </a:p>
          <a:p>
            <a:pPr lvl="1"/>
            <a:r>
              <a:rPr lang="en-GB" sz="1800" dirty="0"/>
              <a:t>Key questions/criteria to support the selection of evidence, and key steps in confirming and preparing evidence for submission, e.g. ensuring clarity of recordings and images, titling conventions.</a:t>
            </a:r>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10</a:t>
            </a:fld>
            <a:endParaRPr lang="en-GB" dirty="0"/>
          </a:p>
        </p:txBody>
      </p:sp>
    </p:spTree>
    <p:extLst>
      <p:ext uri="{BB962C8B-B14F-4D97-AF65-F5344CB8AC3E}">
        <p14:creationId xmlns:p14="http://schemas.microsoft.com/office/powerpoint/2010/main" val="253192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is a key tool in supporting the creation of an EPA portfolio based on the apprentice’s on-programme portfolio – these are the key questions you should be asking in relation to the evidence being carried forward to EPA.</a:t>
            </a:r>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11</a:t>
            </a:fld>
            <a:endParaRPr lang="en-GB" dirty="0"/>
          </a:p>
        </p:txBody>
      </p:sp>
    </p:spTree>
    <p:extLst>
      <p:ext uri="{BB962C8B-B14F-4D97-AF65-F5344CB8AC3E}">
        <p14:creationId xmlns:p14="http://schemas.microsoft.com/office/powerpoint/2010/main" val="50430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None/>
              <a:tabLst/>
              <a:defRPr/>
            </a:pPr>
            <a:r>
              <a:rPr kumimoji="0" lang="en-GB" sz="1200" b="1" i="0" u="sng" strike="noStrike" kern="1200" cap="none" spc="0" normalizeH="0" baseline="0" noProof="0" dirty="0">
                <a:ln>
                  <a:noFill/>
                </a:ln>
                <a:effectLst/>
                <a:uLnTx/>
                <a:uFillTx/>
                <a:latin typeface="Arial"/>
                <a:ea typeface="+mn-ea"/>
                <a:cs typeface="+mn-cs"/>
              </a:rPr>
              <a:t>Examples</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Work products – This is evidence produced whilst the apprentice is doing their job, primary evidence to demonstrate that action has happened and that a level of competence has been displayed to produce an output. This must be contextualised by supporting evidence to show the candidates contribution and role in producing it.</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Reports – report for managers demonstrating product performance, market/customer intelligence, own product vs customers</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Presentations - </a:t>
            </a:r>
            <a:r>
              <a:rPr lang="en-GB" sz="1200" kern="1200" dirty="0">
                <a:solidFill>
                  <a:schemeClr val="tx1"/>
                </a:solidFill>
                <a:effectLst/>
                <a:latin typeface="+mn-lt"/>
                <a:ea typeface="+mn-ea"/>
                <a:cs typeface="+mn-cs"/>
              </a:rPr>
              <a:t>team meeting agenda and slides used to present the team strategy and purpose</a:t>
            </a:r>
            <a:endParaRPr kumimoji="0" lang="en-GB" sz="1200"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Performance reviews between employer and apprentice – these can provide secondary evidence to support primary product evidence, this should be focussed on meeting/mapped to specific criteria and not just a broad, general open discussion.</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Observations (recorded by the training provider) - </a:t>
            </a:r>
            <a:r>
              <a:rPr lang="en-GB" sz="1200" kern="1200" dirty="0">
                <a:solidFill>
                  <a:schemeClr val="tx1"/>
                </a:solidFill>
                <a:effectLst/>
                <a:latin typeface="+mn-lt"/>
                <a:ea typeface="+mn-ea"/>
                <a:cs typeface="+mn-cs"/>
              </a:rPr>
              <a:t>Observation records of them communicating to the audience in different ways, e.g. formal presentation to other Team Leaders/Manager and an informal communication style used in a team huddle.</a:t>
            </a:r>
            <a:endParaRPr kumimoji="0" lang="en-GB" sz="1200"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Ongoing professional discussions between apprentice and training provider relating to projects and assignments (recorded by the training provider) - </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Arial"/>
                <a:ea typeface="+mn-ea"/>
                <a:cs typeface="+mn-cs"/>
              </a:rPr>
              <a:t>Feedback from line manager, direct reports and peers including 180/360 degree feedback approaches - </a:t>
            </a:r>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12</a:t>
            </a:fld>
            <a:endParaRPr lang="en-GB" dirty="0"/>
          </a:p>
        </p:txBody>
      </p:sp>
    </p:spTree>
    <p:extLst>
      <p:ext uri="{BB962C8B-B14F-4D97-AF65-F5344CB8AC3E}">
        <p14:creationId xmlns:p14="http://schemas.microsoft.com/office/powerpoint/2010/main" val="104165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addition to this checklist we have also provided a mapping document for customers using the Level 3 Diploma for Managers (8410), this illustrates how evidence created and used within 8410 should be selected to form part of the EPA showcase portfolio. </a:t>
            </a:r>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14</a:t>
            </a:fld>
            <a:endParaRPr lang="en-GB" dirty="0"/>
          </a:p>
        </p:txBody>
      </p:sp>
    </p:spTree>
    <p:extLst>
      <p:ext uri="{BB962C8B-B14F-4D97-AF65-F5344CB8AC3E}">
        <p14:creationId xmlns:p14="http://schemas.microsoft.com/office/powerpoint/2010/main" val="106372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228600">
              <a:spcBef>
                <a:spcPts val="500"/>
              </a:spcBef>
              <a:spcAft>
                <a:spcPts val="600"/>
              </a:spcAft>
              <a:buClr>
                <a:schemeClr val="accent3"/>
              </a:buClr>
              <a:buFont typeface="Symbol" panose="05050102010706020507" pitchFamily="18" charset="2"/>
              <a:buChar char="·"/>
            </a:pPr>
            <a:r>
              <a:rPr lang="en-US" dirty="0">
                <a:latin typeface="Arial" panose="020B0604020202020204" pitchFamily="34" charset="0"/>
                <a:cs typeface="Arial" panose="020B0604020202020204" pitchFamily="34" charset="0"/>
              </a:rPr>
              <a:t>Acquisition and demonstration of skills</a:t>
            </a:r>
          </a:p>
          <a:p>
            <a:pPr marL="228600" lvl="1" indent="-228600">
              <a:spcBef>
                <a:spcPts val="500"/>
              </a:spcBef>
              <a:spcAft>
                <a:spcPts val="600"/>
              </a:spcAft>
              <a:buClr>
                <a:schemeClr val="accent3"/>
              </a:buClr>
              <a:buFont typeface="Symbol" panose="05050102010706020507" pitchFamily="18" charset="2"/>
              <a:buChar char="·"/>
            </a:pPr>
            <a:r>
              <a:rPr lang="en-US" dirty="0">
                <a:latin typeface="Arial" panose="020B0604020202020204" pitchFamily="34" charset="0"/>
                <a:cs typeface="Arial" panose="020B0604020202020204" pitchFamily="34" charset="0"/>
              </a:rPr>
              <a:t>Demonstration of </a:t>
            </a:r>
            <a:r>
              <a:rPr lang="en-GB" dirty="0">
                <a:latin typeface="Arial" panose="020B0604020202020204" pitchFamily="34" charset="0"/>
                <a:cs typeface="Arial" panose="020B0604020202020204" pitchFamily="34" charset="0"/>
              </a:rPr>
              <a:t>behaviours</a:t>
            </a:r>
            <a:endParaRPr lang="en-US" dirty="0">
              <a:latin typeface="Arial" panose="020B0604020202020204" pitchFamily="34" charset="0"/>
              <a:cs typeface="Arial" panose="020B0604020202020204" pitchFamily="34" charset="0"/>
            </a:endParaRPr>
          </a:p>
          <a:p>
            <a:pPr marL="228600" lvl="1" indent="-228600">
              <a:spcBef>
                <a:spcPts val="500"/>
              </a:spcBef>
              <a:spcAft>
                <a:spcPts val="600"/>
              </a:spcAft>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Evidence collected towards the end of their apprenticeship program, as candidates become independent in their work and complete larger activities, is likely to provide the most holistic evidence - i.e. covering a number of criteria at once. From this, they should select evidence that most efficiently meets all the relevant criteria and which demonstrates their best performance.</a:t>
            </a:r>
          </a:p>
          <a:p>
            <a:pPr marL="228600" lvl="1" indent="-228600">
              <a:spcBef>
                <a:spcPts val="500"/>
              </a:spcBef>
              <a:spcAft>
                <a:spcPts val="600"/>
              </a:spcAft>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Contextualised – Contextualisation by learners is key, it allows them to demonstrate the role they played in creating the evidence presented, and provides a platform for the learner to demonstrate why they made decisions, why they chose to implement a certain model, etc.</a:t>
            </a:r>
          </a:p>
          <a:p>
            <a:pPr marL="228600" lvl="1" indent="-228600">
              <a:spcBef>
                <a:spcPts val="500"/>
              </a:spcBef>
              <a:spcAft>
                <a:spcPts val="600"/>
              </a:spcAft>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Apprentice’s role in producing the work must be clear – especially where work produced by a team is presented, it must be clear what role the candidate played in producing work presented.</a:t>
            </a:r>
            <a:endParaRPr 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11D757A-4954-4067-B6D7-6A2E5570474C}" type="slidenum">
              <a:rPr lang="en-GB" smtClean="0"/>
              <a:t>15</a:t>
            </a:fld>
            <a:endParaRPr lang="en-GB" dirty="0"/>
          </a:p>
        </p:txBody>
      </p:sp>
    </p:spTree>
    <p:extLst>
      <p:ext uri="{BB962C8B-B14F-4D97-AF65-F5344CB8AC3E}">
        <p14:creationId xmlns:p14="http://schemas.microsoft.com/office/powerpoint/2010/main" val="1838216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7FA5-9FCA-4C4F-9AFD-0CDA42481227}"/>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369F90C-A2CE-44E2-B89C-18143362B6EE}"/>
              </a:ext>
            </a:extLst>
          </p:cNvPr>
          <p:cNvSpPr>
            <a:spLocks noGrp="1"/>
          </p:cNvSpPr>
          <p:nvPr>
            <p:ph type="subTitle" idx="1"/>
          </p:nvPr>
        </p:nvSpPr>
        <p:spPr>
          <a:xfrm>
            <a:off x="288000" y="247606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2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4189077E-1394-4F64-9C27-F004B7437F84}"/>
              </a:ext>
            </a:extLst>
          </p:cNvPr>
          <p:cNvSpPr>
            <a:spLocks noGrp="1"/>
          </p:cNvSpPr>
          <p:nvPr>
            <p:ph type="dt" sz="half" idx="10"/>
          </p:nvPr>
        </p:nvSpPr>
        <p:spPr>
          <a:xfrm>
            <a:off x="288000" y="3128040"/>
            <a:ext cx="2743200" cy="365125"/>
          </a:xfrm>
          <a:prstGeom prst="rect">
            <a:avLst/>
          </a:prstGeom>
        </p:spPr>
        <p:txBody>
          <a:bodyPr lIns="0" tIns="0" rIns="0" bIns="0"/>
          <a:lstStyle>
            <a:lvl1pPr>
              <a:defRPr sz="1800">
                <a:solidFill>
                  <a:schemeClr val="tx1"/>
                </a:solidFill>
                <a:latin typeface="Arial" panose="020B0604020202020204" pitchFamily="34" charset="0"/>
                <a:cs typeface="Arial" panose="020B0604020202020204" pitchFamily="34" charset="0"/>
              </a:defRPr>
            </a:lvl1pPr>
          </a:lstStyle>
          <a:p>
            <a:fld id="{036C8D10-F9F2-48C9-BEB2-42C0F378007D}" type="datetime4">
              <a:rPr lang="en-GB" smtClean="0"/>
              <a:pPr/>
              <a:t>01 October 2019</a:t>
            </a:fld>
            <a:endParaRPr lang="en-GB" dirty="0"/>
          </a:p>
        </p:txBody>
      </p:sp>
      <p:sp>
        <p:nvSpPr>
          <p:cNvPr id="6" name="Slide Number Placeholder 5">
            <a:extLst>
              <a:ext uri="{FF2B5EF4-FFF2-40B4-BE49-F238E27FC236}">
                <a16:creationId xmlns:a16="http://schemas.microsoft.com/office/drawing/2014/main" id="{5A1E4174-2DE5-4168-969D-702F59F4EA8A}"/>
              </a:ext>
            </a:extLst>
          </p:cNvPr>
          <p:cNvSpPr>
            <a:spLocks noGrp="1"/>
          </p:cNvSpPr>
          <p:nvPr>
            <p:ph type="sldNum" sz="quarter" idx="12"/>
          </p:nvPr>
        </p:nvSpPr>
        <p:spPr/>
        <p:txBody>
          <a:bodyPr/>
          <a:lstStyle>
            <a:lvl1pPr algn="ctr">
              <a:defRPr/>
            </a:lvl1pPr>
          </a:lstStyle>
          <a:p>
            <a:fld id="{BFEB8C6D-5A13-4B6E-8B47-443F7CF06CA1}" type="slidenum">
              <a:rPr lang="en-GB" smtClean="0"/>
              <a:pPr/>
              <a:t>‹#›</a:t>
            </a:fld>
            <a:endParaRPr lang="en-GB" dirty="0"/>
          </a:p>
        </p:txBody>
      </p:sp>
      <p:pic>
        <p:nvPicPr>
          <p:cNvPr id="8" name="Picture 7">
            <a:extLst>
              <a:ext uri="{FF2B5EF4-FFF2-40B4-BE49-F238E27FC236}">
                <a16:creationId xmlns:a16="http://schemas.microsoft.com/office/drawing/2014/main" id="{2ABF9CCF-08C5-4EF9-8FF3-B2F5B508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653" y="0"/>
            <a:ext cx="7083573" cy="6514240"/>
          </a:xfrm>
          <a:prstGeom prst="rect">
            <a:avLst/>
          </a:prstGeom>
        </p:spPr>
      </p:pic>
      <p:pic>
        <p:nvPicPr>
          <p:cNvPr id="10" name="Picture 9">
            <a:extLst>
              <a:ext uri="{FF2B5EF4-FFF2-40B4-BE49-F238E27FC236}">
                <a16:creationId xmlns:a16="http://schemas.microsoft.com/office/drawing/2014/main" id="{BCCD7348-83E5-45E9-9BED-71ACD7399A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spTree>
    <p:extLst>
      <p:ext uri="{BB962C8B-B14F-4D97-AF65-F5344CB8AC3E}">
        <p14:creationId xmlns:p14="http://schemas.microsoft.com/office/powerpoint/2010/main" val="3939024257"/>
      </p:ext>
    </p:extLst>
  </p:cSld>
  <p:clrMapOvr>
    <a:masterClrMapping/>
  </p:clrMapOvr>
  <p:extLst>
    <p:ext uri="{DCECCB84-F9BA-43D5-87BE-67443E8EF086}">
      <p15:sldGuideLst xmlns:p15="http://schemas.microsoft.com/office/powerpoint/2012/main">
        <p15:guide id="1" pos="3840" userDrawn="1">
          <p15:clr>
            <a:srgbClr val="FBAE40"/>
          </p15:clr>
        </p15:guide>
        <p15:guide id="2" pos="1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 Fixe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117569"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EB5A1CD6-6754-4D23-991B-7E96ADCD8CF0}"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pic>
        <p:nvPicPr>
          <p:cNvPr id="18" name="Picture 17">
            <a:extLst>
              <a:ext uri="{FF2B5EF4-FFF2-40B4-BE49-F238E27FC236}">
                <a16:creationId xmlns:a16="http://schemas.microsoft.com/office/drawing/2014/main" id="{68C496E2-C2C5-41D6-96AE-DFB18470A5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600" y="1706400"/>
            <a:ext cx="679427" cy="834119"/>
          </a:xfrm>
          <a:prstGeom prst="rect">
            <a:avLst/>
          </a:prstGeom>
        </p:spPr>
      </p:pic>
      <p:pic>
        <p:nvPicPr>
          <p:cNvPr id="19" name="Picture 18">
            <a:extLst>
              <a:ext uri="{FF2B5EF4-FFF2-40B4-BE49-F238E27FC236}">
                <a16:creationId xmlns:a16="http://schemas.microsoft.com/office/drawing/2014/main" id="{517CB509-82A9-45FF-B281-2E6642C5F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12000" y="1706400"/>
            <a:ext cx="834119" cy="679427"/>
          </a:xfrm>
          <a:prstGeom prst="rect">
            <a:avLst/>
          </a:prstGeom>
        </p:spPr>
      </p:pic>
      <p:pic>
        <p:nvPicPr>
          <p:cNvPr id="20" name="Picture 19">
            <a:extLst>
              <a:ext uri="{FF2B5EF4-FFF2-40B4-BE49-F238E27FC236}">
                <a16:creationId xmlns:a16="http://schemas.microsoft.com/office/drawing/2014/main" id="{E7C3692B-AA29-4F55-9475-5BAE171CCC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98402" y="1706401"/>
            <a:ext cx="669821" cy="834117"/>
          </a:xfrm>
          <a:prstGeom prst="rect">
            <a:avLst/>
          </a:prstGeom>
        </p:spPr>
      </p:pic>
      <p:pic>
        <p:nvPicPr>
          <p:cNvPr id="21" name="Picture 20">
            <a:extLst>
              <a:ext uri="{FF2B5EF4-FFF2-40B4-BE49-F238E27FC236}">
                <a16:creationId xmlns:a16="http://schemas.microsoft.com/office/drawing/2014/main" id="{04B88CCA-BE85-48F5-9355-468871AFCD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9209" y="4140000"/>
            <a:ext cx="772575" cy="630937"/>
          </a:xfrm>
          <a:prstGeom prst="rect">
            <a:avLst/>
          </a:prstGeom>
        </p:spPr>
      </p:pic>
      <p:pic>
        <p:nvPicPr>
          <p:cNvPr id="22" name="Picture 21">
            <a:extLst>
              <a:ext uri="{FF2B5EF4-FFF2-40B4-BE49-F238E27FC236}">
                <a16:creationId xmlns:a16="http://schemas.microsoft.com/office/drawing/2014/main" id="{A28DC7DB-D6B0-4AB3-87BF-049E6E10B89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52400" y="4140000"/>
            <a:ext cx="557998" cy="697498"/>
          </a:xfrm>
          <a:prstGeom prst="rect">
            <a:avLst/>
          </a:prstGeom>
        </p:spPr>
      </p:pic>
      <p:pic>
        <p:nvPicPr>
          <p:cNvPr id="23" name="Picture 22">
            <a:extLst>
              <a:ext uri="{FF2B5EF4-FFF2-40B4-BE49-F238E27FC236}">
                <a16:creationId xmlns:a16="http://schemas.microsoft.com/office/drawing/2014/main" id="{6B03A144-8431-422C-881A-F1C0F849FD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150400" y="4140000"/>
            <a:ext cx="770400" cy="770400"/>
          </a:xfrm>
          <a:prstGeom prst="rect">
            <a:avLst/>
          </a:prstGeom>
        </p:spPr>
      </p:pic>
      <p:pic>
        <p:nvPicPr>
          <p:cNvPr id="24" name="Picture 23">
            <a:extLst>
              <a:ext uri="{FF2B5EF4-FFF2-40B4-BE49-F238E27FC236}">
                <a16:creationId xmlns:a16="http://schemas.microsoft.com/office/drawing/2014/main" id="{72687629-03D5-DF47-B064-4D3768A7B3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016520" y="1516"/>
            <a:ext cx="2175479" cy="2105302"/>
          </a:xfrm>
          <a:prstGeom prst="rect">
            <a:avLst/>
          </a:prstGeom>
        </p:spPr>
      </p:pic>
      <p:pic>
        <p:nvPicPr>
          <p:cNvPr id="25" name="Picture 24">
            <a:extLst>
              <a:ext uri="{FF2B5EF4-FFF2-40B4-BE49-F238E27FC236}">
                <a16:creationId xmlns:a16="http://schemas.microsoft.com/office/drawing/2014/main" id="{72F83935-1F02-1541-B826-9E3E0F0A862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spTree>
    <p:extLst>
      <p:ext uri="{BB962C8B-B14F-4D97-AF65-F5344CB8AC3E}">
        <p14:creationId xmlns:p14="http://schemas.microsoft.com/office/powerpoint/2010/main" val="2792965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Title + Full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616000" cy="714375"/>
          </a:xfrm>
        </p:spPr>
        <p:txBody>
          <a:bodyPr lIns="0" tIns="0" rIns="0" bIns="0" anchor="t" anchorCtr="0">
            <a:normAutofit/>
          </a:bodyPr>
          <a:lstStyle>
            <a:lvl1pPr>
              <a:defRPr sz="3000" b="1">
                <a:solidFill>
                  <a:schemeClr val="bg2"/>
                </a:solidFill>
              </a:defRPr>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E75A2AF3-1A22-4694-A5E5-6EE253B03F04}"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defRPr>
            </a:lvl1pPr>
          </a:lstStyle>
          <a:p>
            <a:fld id="{BFEB8C6D-5A13-4B6E-8B47-443F7CF06CA1}" type="slidenum">
              <a:rPr lang="en-GB" smtClean="0"/>
              <a:pPr/>
              <a:t>‹#›</a:t>
            </a:fld>
            <a:endParaRPr lang="en-GB" dirty="0"/>
          </a:p>
        </p:txBody>
      </p:sp>
      <p:sp>
        <p:nvSpPr>
          <p:cNvPr id="13" name="Content Placeholder 2">
            <a:extLst>
              <a:ext uri="{FF2B5EF4-FFF2-40B4-BE49-F238E27FC236}">
                <a16:creationId xmlns:a16="http://schemas.microsoft.com/office/drawing/2014/main" id="{89BA8EAB-FC16-4801-AB6E-48306E4FEA05}"/>
              </a:ext>
            </a:extLst>
          </p:cNvPr>
          <p:cNvSpPr>
            <a:spLocks noGrp="1"/>
          </p:cNvSpPr>
          <p:nvPr>
            <p:ph idx="1"/>
          </p:nvPr>
        </p:nvSpPr>
        <p:spPr>
          <a:xfrm>
            <a:off x="288000" y="1707840"/>
            <a:ext cx="6455700" cy="4134160"/>
          </a:xfrm>
        </p:spPr>
        <p:txBody>
          <a:bodyPr lIns="0" tIns="0" rIns="0" bIns="0">
            <a:normAutofit/>
          </a:bodyPr>
          <a:lstStyle>
            <a:lvl1pPr>
              <a:lnSpc>
                <a:spcPts val="2300"/>
              </a:lnSpc>
              <a:defRPr sz="1800" b="0">
                <a:solidFill>
                  <a:schemeClr val="bg2"/>
                </a:solidFill>
              </a:defRPr>
            </a:lvl1pPr>
            <a:lvl2pPr marL="0" indent="0">
              <a:lnSpc>
                <a:spcPts val="2300"/>
              </a:lnSpc>
              <a:spcBef>
                <a:spcPts val="0"/>
              </a:spcBef>
              <a:buClr>
                <a:schemeClr val="accent2"/>
              </a:buClr>
              <a:buFont typeface="Symbol" panose="05050102010706020507" pitchFamily="18" charset="2"/>
              <a:buNone/>
              <a:defRPr sz="1800">
                <a:solidFill>
                  <a:schemeClr val="bg2"/>
                </a:solidFill>
              </a:defRPr>
            </a:lvl2pPr>
            <a:lvl3pPr marL="0" indent="0">
              <a:lnSpc>
                <a:spcPts val="2300"/>
              </a:lnSpc>
              <a:spcBef>
                <a:spcPts val="0"/>
              </a:spcBef>
              <a:buClr>
                <a:schemeClr val="accent1"/>
              </a:buClr>
              <a:buFont typeface="Symbol" panose="05050102010706020507" pitchFamily="18" charset="2"/>
              <a:buNone/>
              <a:defRPr sz="1800">
                <a:solidFill>
                  <a:schemeClr val="bg2"/>
                </a:solidFill>
              </a:defRPr>
            </a:lvl3pPr>
            <a:lvl4pPr marL="462600" indent="0">
              <a:lnSpc>
                <a:spcPts val="2300"/>
              </a:lnSpc>
              <a:spcBef>
                <a:spcPts val="0"/>
              </a:spcBef>
              <a:buClr>
                <a:schemeClr val="accent2"/>
              </a:buClr>
              <a:buNone/>
              <a:defRPr sz="1800">
                <a:solidFill>
                  <a:schemeClr val="bg2"/>
                </a:solidFill>
              </a:defRPr>
            </a:lvl4pPr>
            <a:lvl5pPr marL="693000" indent="0">
              <a:lnSpc>
                <a:spcPts val="2300"/>
              </a:lnSpc>
              <a:spcBef>
                <a:spcPts val="0"/>
              </a:spcBef>
              <a:buClr>
                <a:schemeClr val="accent1"/>
              </a:buClr>
              <a:buFont typeface="Nunito Sans" panose="00000500000000000000" pitchFamily="2" charset="0"/>
              <a:buNone/>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0253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itle + Full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1263600" y="1706400"/>
            <a:ext cx="7814160" cy="4844080"/>
          </a:xfrm>
        </p:spPr>
        <p:txBody>
          <a:bodyPr lIns="0" tIns="0" rIns="0" bIns="0" anchor="t" anchorCtr="0">
            <a:normAutofit/>
          </a:bodyPr>
          <a:lstStyle>
            <a:lvl1pPr>
              <a:lnSpc>
                <a:spcPts val="3300"/>
              </a:lnSpc>
              <a:defRPr sz="3000" b="0">
                <a:solidFill>
                  <a:schemeClr val="bg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45FE61ED-1920-41C4-B3C0-E09B2EBE42E3}"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defRPr>
            </a:lvl1pPr>
          </a:lstStyle>
          <a:p>
            <a:fld id="{BFEB8C6D-5A13-4B6E-8B47-443F7CF06CA1}" type="slidenum">
              <a:rPr lang="en-GB" smtClean="0"/>
              <a:pPr/>
              <a:t>‹#›</a:t>
            </a:fld>
            <a:endParaRPr lang="en-GB" dirty="0"/>
          </a:p>
        </p:txBody>
      </p:sp>
    </p:spTree>
    <p:extLst>
      <p:ext uri="{BB962C8B-B14F-4D97-AF65-F5344CB8AC3E}">
        <p14:creationId xmlns:p14="http://schemas.microsoft.com/office/powerpoint/2010/main" val="3892504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ed Background + White Title 1">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A1574-D714-486A-8E43-F5A719007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1600" y="315930"/>
            <a:ext cx="6230400" cy="6542070"/>
          </a:xfrm>
          <a:prstGeom prst="rect">
            <a:avLst/>
          </a:prstGeom>
        </p:spPr>
      </p:pic>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F501E323-D751-42D9-965B-86675664D445}"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defRPr>
            </a:lvl1pPr>
          </a:lstStyle>
          <a:p>
            <a:fld id="{BFEB8C6D-5A13-4B6E-8B47-443F7CF06CA1}" type="slidenum">
              <a:rPr lang="en-GB" smtClean="0"/>
              <a:pPr/>
              <a:t>‹#›</a:t>
            </a:fld>
            <a:endParaRPr lang="en-GB" dirty="0"/>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id="{E04C7986-05BA-4365-937F-5B0863302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399"/>
          </a:xfrm>
          <a:prstGeom prst="rect">
            <a:avLst/>
          </a:prstGeom>
        </p:spPr>
      </p:pic>
    </p:spTree>
    <p:extLst>
      <p:ext uri="{BB962C8B-B14F-4D97-AF65-F5344CB8AC3E}">
        <p14:creationId xmlns:p14="http://schemas.microsoft.com/office/powerpoint/2010/main" val="957607726"/>
      </p:ext>
    </p:extLst>
  </p:cSld>
  <p:clrMapOvr>
    <a:masterClrMapping/>
  </p:clrMapOvr>
  <p:extLst>
    <p:ext uri="{DCECCB84-F9BA-43D5-87BE-67443E8EF086}">
      <p15:sldGuideLst xmlns:p15="http://schemas.microsoft.com/office/powerpoint/2012/main">
        <p15:guide id="1" orient="horz" pos="210" userDrawn="1">
          <p15:clr>
            <a:srgbClr val="FBAE40"/>
          </p15:clr>
        </p15:guide>
        <p15:guide id="2" pos="3840">
          <p15:clr>
            <a:srgbClr val="FBAE40"/>
          </p15:clr>
        </p15:guide>
        <p15:guide id="3" orient="horz" pos="3680">
          <p15:clr>
            <a:srgbClr val="FBAE40"/>
          </p15:clr>
        </p15:guide>
        <p15:guide id="4" pos="5745">
          <p15:clr>
            <a:srgbClr val="FBAE40"/>
          </p15:clr>
        </p15:guide>
        <p15:guide id="5" orient="horz" pos="22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ed Background + White Title 2">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F7D5DD4D-F596-45CE-941A-30F051EF25D8}"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defRPr>
            </a:lvl1pPr>
          </a:lstStyle>
          <a:p>
            <a:fld id="{BFEB8C6D-5A13-4B6E-8B47-443F7CF06CA1}" type="slidenum">
              <a:rPr lang="en-GB" smtClean="0"/>
              <a:pPr/>
              <a:t>‹#›</a:t>
            </a:fld>
            <a:endParaRPr lang="en-GB" dirty="0"/>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id="{4CB66A7D-0E2B-4668-8CF6-6CD3A62FD7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9601" y="-278"/>
            <a:ext cx="3962400" cy="6861049"/>
          </a:xfrm>
          <a:prstGeom prst="rect">
            <a:avLst/>
          </a:prstGeom>
        </p:spPr>
      </p:pic>
      <p:pic>
        <p:nvPicPr>
          <p:cNvPr id="15" name="Picture 14">
            <a:extLst>
              <a:ext uri="{FF2B5EF4-FFF2-40B4-BE49-F238E27FC236}">
                <a16:creationId xmlns:a16="http://schemas.microsoft.com/office/drawing/2014/main" id="{4149EC2E-C3ED-4CC5-8C03-D461E2D44D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399"/>
          </a:xfrm>
          <a:prstGeom prst="rect">
            <a:avLst/>
          </a:prstGeom>
        </p:spPr>
      </p:pic>
    </p:spTree>
    <p:extLst>
      <p:ext uri="{BB962C8B-B14F-4D97-AF65-F5344CB8AC3E}">
        <p14:creationId xmlns:p14="http://schemas.microsoft.com/office/powerpoint/2010/main" val="263877706"/>
      </p:ext>
    </p:extLst>
  </p:cSld>
  <p:clrMapOvr>
    <a:masterClrMapping/>
  </p:clrMapOvr>
  <p:extLst>
    <p:ext uri="{DCECCB84-F9BA-43D5-87BE-67443E8EF086}">
      <p15:sldGuideLst xmlns:p15="http://schemas.microsoft.com/office/powerpoint/2012/main">
        <p15:guide id="1" orient="horz" pos="187" userDrawn="1">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s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239908"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ts val="2300"/>
              </a:lnSpc>
              <a:spcBef>
                <a:spcPts val="500"/>
              </a:spcBef>
              <a:defRPr sz="1600" b="1">
                <a:solidFill>
                  <a:schemeClr val="accent2"/>
                </a:solidFill>
              </a:defRPr>
            </a:lvl1pPr>
            <a:lvl2pPr marL="228600" indent="-228600">
              <a:lnSpc>
                <a:spcPts val="2300"/>
              </a:lnSpc>
              <a:spcBef>
                <a:spcPts val="500"/>
              </a:spcBef>
              <a:buClr>
                <a:schemeClr val="accent3"/>
              </a:buClr>
              <a:buFont typeface="Symbol" panose="05050102010706020507" pitchFamily="18" charset="2"/>
              <a:buChar char="·"/>
              <a:defRPr sz="1600"/>
            </a:lvl2pPr>
            <a:lvl3pPr marL="460800" indent="-228600">
              <a:lnSpc>
                <a:spcPts val="2300"/>
              </a:lnSpc>
              <a:spcBef>
                <a:spcPts val="500"/>
              </a:spcBef>
              <a:buClr>
                <a:schemeClr val="accent1"/>
              </a:buClr>
              <a:defRPr sz="1600"/>
            </a:lvl3pPr>
            <a:lvl4pPr marL="691200">
              <a:lnSpc>
                <a:spcPts val="2300"/>
              </a:lnSpc>
              <a:spcBef>
                <a:spcPts val="500"/>
              </a:spcBef>
              <a:buClr>
                <a:schemeClr val="accent2"/>
              </a:buClr>
              <a:defRPr sz="1600"/>
            </a:lvl4pPr>
            <a:lvl5pPr marL="921600" indent="-228600">
              <a:lnSpc>
                <a:spcPts val="2300"/>
              </a:lnSpc>
              <a:spcBef>
                <a:spcPts val="500"/>
              </a:spcBef>
              <a:buClr>
                <a:schemeClr val="accent1"/>
              </a:buClr>
              <a:buFont typeface="Nunito Sans" panose="00000500000000000000" pitchFamily="2"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14736F29-2B99-4FC0-ADE3-C417F3E1FBAB}"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0" name="Picture 9">
            <a:extLst>
              <a:ext uri="{FF2B5EF4-FFF2-40B4-BE49-F238E27FC236}">
                <a16:creationId xmlns:a16="http://schemas.microsoft.com/office/drawing/2014/main" id="{6E5CD4A8-C850-483D-B3DF-E5AEF96D1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pic>
        <p:nvPicPr>
          <p:cNvPr id="12" name="Picture 11">
            <a:extLst>
              <a:ext uri="{FF2B5EF4-FFF2-40B4-BE49-F238E27FC236}">
                <a16:creationId xmlns:a16="http://schemas.microsoft.com/office/drawing/2014/main" id="{3E4CAC07-0163-724F-94F0-B9A64060CF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6" y="2"/>
            <a:ext cx="3682998" cy="6857998"/>
          </a:xfrm>
          <a:prstGeom prst="rect">
            <a:avLst/>
          </a:prstGeom>
        </p:spPr>
      </p:pic>
    </p:spTree>
    <p:extLst>
      <p:ext uri="{BB962C8B-B14F-4D97-AF65-F5344CB8AC3E}">
        <p14:creationId xmlns:p14="http://schemas.microsoft.com/office/powerpoint/2010/main" val="2912610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0" userDrawn="1">
          <p15:clr>
            <a:srgbClr val="FBAE40"/>
          </p15:clr>
        </p15:guide>
        <p15:guide id="4" pos="57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Text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616000"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808000" cy="4152240"/>
          </a:xfrm>
        </p:spPr>
        <p:txBody>
          <a:bodyPr lIns="0" tIns="0" rIns="0" bIns="0">
            <a:normAutofit/>
          </a:bodyPr>
          <a:lstStyle>
            <a:lvl1pPr>
              <a:lnSpc>
                <a:spcPts val="1700"/>
              </a:lnSpc>
              <a:spcBef>
                <a:spcPts val="500"/>
              </a:spcBef>
              <a:defRPr sz="1600" b="1">
                <a:solidFill>
                  <a:schemeClr val="accent2"/>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Arial" panose="020B0604020202020204" pitchFamily="34" charset="0"/>
              <a:buNone/>
              <a:defRPr sz="1600">
                <a:latin typeface="Arial" panose="020B0604020202020204" pitchFamily="34" charset="0"/>
                <a:cs typeface="Arial" panose="020B0604020202020204" pitchFamily="34" charset="0"/>
              </a:defRPr>
            </a:lvl2pPr>
            <a:lvl3pPr marL="517950" indent="-285750">
              <a:lnSpc>
                <a:spcPts val="1700"/>
              </a:lnSpc>
              <a:buClr>
                <a:schemeClr val="accent1"/>
              </a:buClr>
              <a:buFont typeface="System Font"/>
              <a:buChar char="–"/>
              <a:defRPr sz="1400">
                <a:latin typeface="Arial" panose="020B0604020202020204" pitchFamily="34" charset="0"/>
                <a:cs typeface="Arial" panose="020B0604020202020204" pitchFamily="34" charset="0"/>
              </a:defRPr>
            </a:lvl3pPr>
            <a:lvl4pPr marL="748350" indent="-285750">
              <a:lnSpc>
                <a:spcPts val="17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marL="978750" indent="-285750">
              <a:lnSpc>
                <a:spcPts val="1700"/>
              </a:lnSpc>
              <a:buClr>
                <a:schemeClr val="accent2"/>
              </a:buClr>
              <a:buFont typeface="System Font"/>
              <a:buChar cha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GB" dirty="0"/>
              <a:t>Text here</a:t>
            </a:r>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4274B89A-9980-4CCB-9C95-1E569883728B}"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8"/>
            <a:ext cx="3155399" cy="1838362"/>
          </a:xfrm>
          <a:prstGeom prst="rect">
            <a:avLst/>
          </a:prstGeom>
        </p:spPr>
      </p:pic>
      <p:pic>
        <p:nvPicPr>
          <p:cNvPr id="10" name="Picture 9">
            <a:extLst>
              <a:ext uri="{FF2B5EF4-FFF2-40B4-BE49-F238E27FC236}">
                <a16:creationId xmlns:a16="http://schemas.microsoft.com/office/drawing/2014/main" id="{4751C206-CD55-4429-AB2A-73A70E8F63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spTree>
    <p:extLst>
      <p:ext uri="{BB962C8B-B14F-4D97-AF65-F5344CB8AC3E}">
        <p14:creationId xmlns:p14="http://schemas.microsoft.com/office/powerpoint/2010/main" val="3477172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Column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731823"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36400" cy="4134160"/>
          </a:xfrm>
        </p:spPr>
        <p:txBody>
          <a:bodyPr lIns="0" tIns="0" rIns="0" bIns="0">
            <a:normAutofit/>
          </a:bodyPr>
          <a:lstStyle>
            <a:lvl1pPr>
              <a:lnSpc>
                <a:spcPts val="1700"/>
              </a:lnSpc>
              <a:spcBef>
                <a:spcPts val="500"/>
              </a:spcBef>
              <a:defRPr sz="1400" b="1">
                <a:solidFill>
                  <a:schemeClr val="accent2"/>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400">
                <a:latin typeface="Arial" panose="020B0604020202020204" pitchFamily="34" charset="0"/>
                <a:cs typeface="Arial" panose="020B0604020202020204" pitchFamily="34" charset="0"/>
              </a:defRPr>
            </a:lvl2pPr>
            <a:lvl3pPr marL="285750" indent="-285750">
              <a:lnSpc>
                <a:spcPts val="1700"/>
              </a:lnSpc>
              <a:spcBef>
                <a:spcPts val="500"/>
              </a:spcBef>
              <a:buClr>
                <a:schemeClr val="accent2"/>
              </a:buClr>
              <a:buFont typeface="Symbol" panose="05050102010706020507" pitchFamily="18" charset="2"/>
              <a:buChar char="·"/>
              <a:defRPr sz="1400">
                <a:solidFill>
                  <a:schemeClr val="tx2"/>
                </a:solidFill>
                <a:latin typeface="Arial" panose="020B0604020202020204" pitchFamily="34" charset="0"/>
                <a:cs typeface="Arial" panose="020B0604020202020204" pitchFamily="34" charset="0"/>
              </a:defRPr>
            </a:lvl3pPr>
            <a:lvl4pPr marL="462600" indent="0">
              <a:lnSpc>
                <a:spcPts val="1700"/>
              </a:lnSpc>
              <a:spcBef>
                <a:spcPts val="500"/>
              </a:spcBef>
              <a:buClr>
                <a:schemeClr val="accent2"/>
              </a:buClr>
              <a:buNone/>
              <a:defRPr sz="1400">
                <a:latin typeface="Arial" panose="020B0604020202020204" pitchFamily="34" charset="0"/>
                <a:cs typeface="Arial" panose="020B0604020202020204" pitchFamily="34" charset="0"/>
              </a:defRPr>
            </a:lvl4pPr>
            <a:lvl5pPr marL="693000" indent="0">
              <a:lnSpc>
                <a:spcPts val="1700"/>
              </a:lnSpc>
              <a:spcBef>
                <a:spcPts val="500"/>
              </a:spcBef>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0DCE927B-ACA1-416E-BFA2-1592FB421F74}"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12"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171760" y="1707840"/>
            <a:ext cx="4436400" cy="4134160"/>
          </a:xfrm>
        </p:spPr>
        <p:txBody>
          <a:bodyPr lIns="0" tIns="0" rIns="0" bIns="0">
            <a:normAutofit/>
          </a:bodyPr>
          <a:lstStyle>
            <a:lvl1pPr>
              <a:lnSpc>
                <a:spcPts val="1700"/>
              </a:lnSpc>
              <a:spcBef>
                <a:spcPts val="500"/>
              </a:spcBef>
              <a:defRPr sz="1400" b="1">
                <a:solidFill>
                  <a:schemeClr val="accent2"/>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400">
                <a:latin typeface="Arial" panose="020B0604020202020204" pitchFamily="34" charset="0"/>
                <a:cs typeface="Arial" panose="020B0604020202020204" pitchFamily="34" charset="0"/>
              </a:defRPr>
            </a:lvl2pPr>
            <a:lvl3pPr marL="342900" indent="-342900">
              <a:lnSpc>
                <a:spcPts val="1700"/>
              </a:lnSpc>
              <a:spcBef>
                <a:spcPts val="500"/>
              </a:spcBef>
              <a:buClr>
                <a:schemeClr val="accent2"/>
              </a:buClr>
              <a:buFont typeface="+mj-lt"/>
              <a:buAutoNum type="arabicPeriod"/>
              <a:defRPr sz="1400">
                <a:latin typeface="Arial" panose="020B0604020202020204" pitchFamily="34" charset="0"/>
                <a:cs typeface="Arial" panose="020B0604020202020204" pitchFamily="34" charset="0"/>
              </a:defRPr>
            </a:lvl3pPr>
            <a:lvl4pPr marL="684000" indent="-342900">
              <a:lnSpc>
                <a:spcPts val="1700"/>
              </a:lnSpc>
              <a:spcBef>
                <a:spcPts val="500"/>
              </a:spcBef>
              <a:buClr>
                <a:schemeClr val="accent1"/>
              </a:buClr>
              <a:buFont typeface="+mj-lt"/>
              <a:buAutoNum type="alphaLcPeriod"/>
              <a:defRPr sz="1400">
                <a:latin typeface="Arial" panose="020B0604020202020204" pitchFamily="34" charset="0"/>
                <a:cs typeface="Arial" panose="020B0604020202020204" pitchFamily="34" charset="0"/>
              </a:defRPr>
            </a:lvl4pPr>
            <a:lvl5pPr marL="1058400" indent="-342000">
              <a:lnSpc>
                <a:spcPts val="1700"/>
              </a:lnSpc>
              <a:spcBef>
                <a:spcPts val="500"/>
              </a:spcBef>
              <a:buClr>
                <a:schemeClr val="accent1"/>
              </a:buClr>
              <a:buFont typeface="+mj-lt"/>
              <a:buAutoNum type="romanLcPeriod"/>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a:extLst>
              <a:ext uri="{FF2B5EF4-FFF2-40B4-BE49-F238E27FC236}">
                <a16:creationId xmlns:a16="http://schemas.microsoft.com/office/drawing/2014/main" id="{4F6D8D4B-31D1-4F75-BADA-A1351004BF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pic>
        <p:nvPicPr>
          <p:cNvPr id="10" name="Picture 9">
            <a:extLst>
              <a:ext uri="{FF2B5EF4-FFF2-40B4-BE49-F238E27FC236}">
                <a16:creationId xmlns:a16="http://schemas.microsoft.com/office/drawing/2014/main" id="{E28B90E7-2774-1F49-B6A3-6E025484EF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8588" y="5023498"/>
            <a:ext cx="3155399" cy="1838362"/>
          </a:xfrm>
          <a:prstGeom prst="rect">
            <a:avLst/>
          </a:prstGeom>
        </p:spPr>
      </p:pic>
    </p:spTree>
    <p:extLst>
      <p:ext uri="{BB962C8B-B14F-4D97-AF65-F5344CB8AC3E}">
        <p14:creationId xmlns:p14="http://schemas.microsoft.com/office/powerpoint/2010/main" val="2664639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382815"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64000" cy="4134160"/>
          </a:xfrm>
        </p:spPr>
        <p:txBody>
          <a:bodyPr lIns="0" tIns="0" rIns="0" bIns="0">
            <a:normAutofit/>
          </a:bodyPr>
          <a:lstStyle>
            <a:lvl1pPr>
              <a:lnSpc>
                <a:spcPts val="1700"/>
              </a:lnSpc>
              <a:spcBef>
                <a:spcPts val="500"/>
              </a:spcBef>
              <a:defRPr sz="1600" b="0">
                <a:solidFill>
                  <a:schemeClr val="tx1"/>
                </a:solidFill>
              </a:defRPr>
            </a:lvl1pPr>
            <a:lvl2pPr marL="0" indent="0">
              <a:lnSpc>
                <a:spcPts val="1700"/>
              </a:lnSpc>
              <a:spcBef>
                <a:spcPts val="500"/>
              </a:spcBef>
              <a:buClr>
                <a:schemeClr val="accent2"/>
              </a:buClr>
              <a:buFont typeface="Symbol" panose="05050102010706020507" pitchFamily="18" charset="2"/>
              <a:buNone/>
              <a:defRPr sz="1600"/>
            </a:lvl2pPr>
            <a:lvl3pPr marL="285750" indent="-285750">
              <a:lnSpc>
                <a:spcPts val="1700"/>
              </a:lnSpc>
              <a:spcBef>
                <a:spcPts val="500"/>
              </a:spcBef>
              <a:buClr>
                <a:schemeClr val="accent2"/>
              </a:buClr>
              <a:buFont typeface="Symbol" panose="05050102010706020507" pitchFamily="18" charset="2"/>
              <a:buChar char="·"/>
              <a:defRPr sz="1600"/>
            </a:lvl3pPr>
            <a:lvl4pPr marL="748350" indent="-285750">
              <a:lnSpc>
                <a:spcPts val="1700"/>
              </a:lnSpc>
              <a:spcBef>
                <a:spcPts val="500"/>
              </a:spcBef>
              <a:buClr>
                <a:schemeClr val="accent3"/>
              </a:buClr>
              <a:buFont typeface="Arial" panose="020B0604020202020204" pitchFamily="34" charset="0"/>
              <a:buChar char="•"/>
              <a:defRPr sz="1600"/>
            </a:lvl4pPr>
            <a:lvl5pPr marL="978750" indent="-285750">
              <a:lnSpc>
                <a:spcPts val="1700"/>
              </a:lnSpc>
              <a:spcBef>
                <a:spcPts val="500"/>
              </a:spcBef>
              <a:buClr>
                <a:schemeClr val="accent1"/>
              </a:buClr>
              <a:buFont typeface="Arial" panose="020B0604020202020204" pitchFamily="34"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5E35135E-E1F4-4DD3-A162-0C902DF1643D}"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3" name="Picture 12">
            <a:extLst>
              <a:ext uri="{FF2B5EF4-FFF2-40B4-BE49-F238E27FC236}">
                <a16:creationId xmlns:a16="http://schemas.microsoft.com/office/drawing/2014/main" id="{FE7E7980-3CA2-4995-9CDB-C2E26E3054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79" cy="2105302"/>
          </a:xfrm>
          <a:prstGeom prst="rect">
            <a:avLst/>
          </a:prstGeom>
        </p:spPr>
      </p:pic>
      <p:pic>
        <p:nvPicPr>
          <p:cNvPr id="11" name="Picture 10">
            <a:extLst>
              <a:ext uri="{FF2B5EF4-FFF2-40B4-BE49-F238E27FC236}">
                <a16:creationId xmlns:a16="http://schemas.microsoft.com/office/drawing/2014/main" id="{C663BB35-7A82-4780-A10A-A23E2C1797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spTree>
    <p:extLst>
      <p:ext uri="{BB962C8B-B14F-4D97-AF65-F5344CB8AC3E}">
        <p14:creationId xmlns:p14="http://schemas.microsoft.com/office/powerpoint/2010/main" val="3158225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Numbering –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058424"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ts val="2300"/>
              </a:lnSpc>
              <a:spcBef>
                <a:spcPts val="500"/>
              </a:spcBef>
              <a:defRPr sz="1600" b="1">
                <a:solidFill>
                  <a:schemeClr val="tx2"/>
                </a:solidFill>
              </a:defRPr>
            </a:lvl1pPr>
            <a:lvl2pPr marL="342900" indent="-342900">
              <a:lnSpc>
                <a:spcPts val="2300"/>
              </a:lnSpc>
              <a:spcBef>
                <a:spcPts val="500"/>
              </a:spcBef>
              <a:buClr>
                <a:schemeClr val="accent2"/>
              </a:buClr>
              <a:buFont typeface="+mj-lt"/>
              <a:buAutoNum type="arabicPeriod"/>
              <a:defRPr sz="1600"/>
            </a:lvl2pPr>
            <a:lvl3pPr marL="684000" indent="-342000">
              <a:lnSpc>
                <a:spcPts val="2300"/>
              </a:lnSpc>
              <a:spcBef>
                <a:spcPts val="500"/>
              </a:spcBef>
              <a:buClr>
                <a:schemeClr val="accent1"/>
              </a:buClr>
              <a:buFont typeface="+mj-lt"/>
              <a:buAutoNum type="alphaLcPeriod"/>
              <a:defRPr sz="1600"/>
            </a:lvl3pPr>
            <a:lvl4pPr marL="1026000" indent="-342000">
              <a:lnSpc>
                <a:spcPts val="2300"/>
              </a:lnSpc>
              <a:spcBef>
                <a:spcPts val="500"/>
              </a:spcBef>
              <a:buClr>
                <a:schemeClr val="accent3"/>
              </a:buClr>
              <a:buFont typeface="+mj-lt"/>
              <a:buAutoNum type="romanLcPeriod"/>
              <a:defRPr sz="1600"/>
            </a:lvl4pPr>
            <a:lvl5pPr marL="920750" indent="-228600">
              <a:lnSpc>
                <a:spcPts val="2300"/>
              </a:lnSpc>
              <a:buClr>
                <a:schemeClr val="accent1"/>
              </a:buClr>
              <a:buFont typeface="Nunito Sans" panose="00000500000000000000" pitchFamily="2"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F825CEE9-650C-4631-83E7-C346421263E9}"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1" name="Picture 10">
            <a:extLst>
              <a:ext uri="{FF2B5EF4-FFF2-40B4-BE49-F238E27FC236}">
                <a16:creationId xmlns:a16="http://schemas.microsoft.com/office/drawing/2014/main" id="{5FF9D220-609D-4486-806E-5901B49D7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pic>
        <p:nvPicPr>
          <p:cNvPr id="10" name="Picture 9">
            <a:extLst>
              <a:ext uri="{FF2B5EF4-FFF2-40B4-BE49-F238E27FC236}">
                <a16:creationId xmlns:a16="http://schemas.microsoft.com/office/drawing/2014/main" id="{C43B77C6-166B-1B40-9DD1-CD4C2B995E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6" y="2"/>
            <a:ext cx="3682998" cy="6857998"/>
          </a:xfrm>
          <a:prstGeom prst="rect">
            <a:avLst/>
          </a:prstGeom>
        </p:spPr>
      </p:pic>
    </p:spTree>
    <p:extLst>
      <p:ext uri="{BB962C8B-B14F-4D97-AF65-F5344CB8AC3E}">
        <p14:creationId xmlns:p14="http://schemas.microsoft.com/office/powerpoint/2010/main" val="4090198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766724"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AD848275-D319-4105-844C-2710305831DD}"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2" name="Picture 11">
            <a:extLst>
              <a:ext uri="{FF2B5EF4-FFF2-40B4-BE49-F238E27FC236}">
                <a16:creationId xmlns:a16="http://schemas.microsoft.com/office/drawing/2014/main" id="{E4142287-CA56-47CD-9612-B0AA3E615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pic>
        <p:nvPicPr>
          <p:cNvPr id="10" name="Picture 9">
            <a:extLst>
              <a:ext uri="{FF2B5EF4-FFF2-40B4-BE49-F238E27FC236}">
                <a16:creationId xmlns:a16="http://schemas.microsoft.com/office/drawing/2014/main" id="{186ED257-B364-5048-A217-DDBD15920C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79" cy="2105302"/>
          </a:xfrm>
          <a:prstGeom prst="rect">
            <a:avLst/>
          </a:prstGeom>
        </p:spPr>
      </p:pic>
    </p:spTree>
    <p:extLst>
      <p:ext uri="{BB962C8B-B14F-4D97-AF65-F5344CB8AC3E}">
        <p14:creationId xmlns:p14="http://schemas.microsoft.com/office/powerpoint/2010/main" val="227146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tatem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AD064-2301-402E-BD1C-2CA358C35C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8598" y="641598"/>
            <a:ext cx="5574803" cy="5574803"/>
          </a:xfrm>
          <a:prstGeom prst="rect">
            <a:avLst/>
          </a:prstGeom>
        </p:spPr>
      </p:pic>
      <p:sp>
        <p:nvSpPr>
          <p:cNvPr id="2" name="Title 1">
            <a:extLst>
              <a:ext uri="{FF2B5EF4-FFF2-40B4-BE49-F238E27FC236}">
                <a16:creationId xmlns:a16="http://schemas.microsoft.com/office/drawing/2014/main" id="{25CFA37E-AA59-4A9B-B497-AEA3EB02CB28}"/>
              </a:ext>
            </a:extLst>
          </p:cNvPr>
          <p:cNvSpPr>
            <a:spLocks noGrp="1"/>
          </p:cNvSpPr>
          <p:nvPr>
            <p:ph type="title" hasCustomPrompt="1"/>
          </p:nvPr>
        </p:nvSpPr>
        <p:spPr>
          <a:xfrm>
            <a:off x="287999" y="997920"/>
            <a:ext cx="11110589" cy="714375"/>
          </a:xfrm>
        </p:spPr>
        <p:txBody>
          <a:bodyPr lIns="0" tIns="0" rIns="0" bIns="0" anchor="t" anchorCtr="0">
            <a:normAutofit/>
          </a:bodyPr>
          <a:lstStyle>
            <a:lvl1pPr>
              <a:defRPr sz="3000" b="1"/>
            </a:lvl1pPr>
          </a:lstStyle>
          <a:p>
            <a:r>
              <a:rPr lang="en-US" dirty="0"/>
              <a:t>Click to edit </a:t>
            </a:r>
            <a:br>
              <a:rPr lang="en-US" dirty="0"/>
            </a:br>
            <a:r>
              <a:rPr lang="en-US" dirty="0"/>
              <a:t>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3E2D604B-7770-4717-9BAB-AB5FD3E60B62}"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6" name="Text Placeholder 5">
            <a:extLst>
              <a:ext uri="{FF2B5EF4-FFF2-40B4-BE49-F238E27FC236}">
                <a16:creationId xmlns:a16="http://schemas.microsoft.com/office/drawing/2014/main" id="{A061DD48-E50D-491C-9A8A-3BCCC12366BB}"/>
              </a:ext>
            </a:extLst>
          </p:cNvPr>
          <p:cNvSpPr>
            <a:spLocks noGrp="1"/>
          </p:cNvSpPr>
          <p:nvPr>
            <p:ph type="body" sz="quarter" idx="13"/>
          </p:nvPr>
        </p:nvSpPr>
        <p:spPr>
          <a:xfrm>
            <a:off x="3721100" y="2590799"/>
            <a:ext cx="4838700" cy="1676400"/>
          </a:xfrm>
        </p:spPr>
        <p:txBody>
          <a:bodyPr>
            <a:noAutofit/>
          </a:bodyPr>
          <a:lstStyle>
            <a:lvl1pPr algn="ctr">
              <a:lnSpc>
                <a:spcPts val="6400"/>
              </a:lnSpc>
              <a:spcBef>
                <a:spcPts val="0"/>
              </a:spcBef>
              <a:defRPr sz="6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pic>
        <p:nvPicPr>
          <p:cNvPr id="12" name="Picture 11">
            <a:extLst>
              <a:ext uri="{FF2B5EF4-FFF2-40B4-BE49-F238E27FC236}">
                <a16:creationId xmlns:a16="http://schemas.microsoft.com/office/drawing/2014/main" id="{E29331F6-D9DE-439F-85AF-AE2F89CCEF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pic>
        <p:nvPicPr>
          <p:cNvPr id="10" name="Picture 9">
            <a:extLst>
              <a:ext uri="{FF2B5EF4-FFF2-40B4-BE49-F238E27FC236}">
                <a16:creationId xmlns:a16="http://schemas.microsoft.com/office/drawing/2014/main" id="{6AD2CCC8-3282-A649-B243-910E25E705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6520" y="1516"/>
            <a:ext cx="2175479" cy="2105302"/>
          </a:xfrm>
          <a:prstGeom prst="rect">
            <a:avLst/>
          </a:prstGeom>
        </p:spPr>
      </p:pic>
    </p:spTree>
    <p:extLst>
      <p:ext uri="{BB962C8B-B14F-4D97-AF65-F5344CB8AC3E}">
        <p14:creationId xmlns:p14="http://schemas.microsoft.com/office/powerpoint/2010/main" val="2329001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es + Ad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019847"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EB5A1CD6-6754-4D23-991B-7E96ADCD8CF0}" type="datetime4">
              <a:rPr lang="en-GB" smtClean="0"/>
              <a:t>01 October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pic>
        <p:nvPicPr>
          <p:cNvPr id="18" name="Picture 17">
            <a:extLst>
              <a:ext uri="{FF2B5EF4-FFF2-40B4-BE49-F238E27FC236}">
                <a16:creationId xmlns:a16="http://schemas.microsoft.com/office/drawing/2014/main" id="{FC722F03-E0C0-9F41-9878-A3D78A3546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79" cy="2105302"/>
          </a:xfrm>
          <a:prstGeom prst="rect">
            <a:avLst/>
          </a:prstGeom>
        </p:spPr>
      </p:pic>
      <p:pic>
        <p:nvPicPr>
          <p:cNvPr id="19" name="Picture 18">
            <a:extLst>
              <a:ext uri="{FF2B5EF4-FFF2-40B4-BE49-F238E27FC236}">
                <a16:creationId xmlns:a16="http://schemas.microsoft.com/office/drawing/2014/main" id="{D5F7979C-7DDF-A342-B029-591EAFCD76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275" y="5968800"/>
            <a:ext cx="820807" cy="626400"/>
          </a:xfrm>
          <a:prstGeom prst="rect">
            <a:avLst/>
          </a:prstGeom>
        </p:spPr>
      </p:pic>
    </p:spTree>
    <p:extLst>
      <p:ext uri="{BB962C8B-B14F-4D97-AF65-F5344CB8AC3E}">
        <p14:creationId xmlns:p14="http://schemas.microsoft.com/office/powerpoint/2010/main" val="1311672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FBE99-C01D-402F-B607-941B34C3A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0487DEE-BA6D-42BB-92B2-616FA2F0A288}"/>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1B390E26-812F-4D81-8264-8E29D05DA539}"/>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dirty="0"/>
          </a:p>
        </p:txBody>
      </p:sp>
      <p:sp>
        <p:nvSpPr>
          <p:cNvPr id="7"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288000" y="216361"/>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dirty="0"/>
              <a:t>Presentation Heading - Subheading</a:t>
            </a:r>
          </a:p>
        </p:txBody>
      </p:sp>
      <p:sp>
        <p:nvSpPr>
          <p:cNvPr id="8"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3218400" y="216360"/>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B5065B1-8D1C-4CE5-B429-313803DE95BE}" type="datetime4">
              <a:rPr lang="en-GB" smtClean="0"/>
              <a:pPr/>
              <a:t>01 October 2019</a:t>
            </a:fld>
            <a:endParaRPr lang="en-GB" dirty="0"/>
          </a:p>
        </p:txBody>
      </p:sp>
    </p:spTree>
    <p:extLst>
      <p:ext uri="{BB962C8B-B14F-4D97-AF65-F5344CB8AC3E}">
        <p14:creationId xmlns:p14="http://schemas.microsoft.com/office/powerpoint/2010/main" val="149048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6" r:id="rId5"/>
    <p:sldLayoutId id="2147483663" r:id="rId6"/>
    <p:sldLayoutId id="2147483662" r:id="rId7"/>
    <p:sldLayoutId id="2147483670" r:id="rId8"/>
    <p:sldLayoutId id="2147483668" r:id="rId9"/>
    <p:sldLayoutId id="2147483671" r:id="rId10"/>
    <p:sldLayoutId id="2147483667" r:id="rId11"/>
    <p:sldLayoutId id="2147483669" r:id="rId12"/>
    <p:sldLayoutId id="2147483660" r:id="rId13"/>
    <p:sldLayoutId id="2147483661" r:id="rId14"/>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23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ct val="90000"/>
        </a:lnSpc>
        <a:spcBef>
          <a:spcPts val="500"/>
        </a:spcBef>
        <a:buFont typeface="Nunito Sans" panose="00000500000000000000" pitchFamily="2" charset="0"/>
        <a:buChar char="‒"/>
        <a:defRPr sz="18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mailto:rebecca.hollamby@cityandguilds.com" TargetMode="External"/><Relationship Id="rId3" Type="http://schemas.openxmlformats.org/officeDocument/2006/relationships/hyperlink" Target="https://www.cityandguilds.com/-/media/cityandguilds-site/documents/help/centres/walled-garden/walled-garden_epa-booking-guide-pdf.ashx?la=en&amp;hash=B876C733C38125674D83690D341568E2BAA3E30B" TargetMode="External"/><Relationship Id="rId7" Type="http://schemas.openxmlformats.org/officeDocument/2006/relationships/hyperlink" Target="mailto:brett.keegan@cityandguilds.com" TargetMode="External"/><Relationship Id="rId2" Type="http://schemas.openxmlformats.org/officeDocument/2006/relationships/hyperlink" Target="https://www.walled-garden.com/news/epa-guidance-level-3.aspx" TargetMode="External"/><Relationship Id="rId1" Type="http://schemas.openxmlformats.org/officeDocument/2006/relationships/slideLayout" Target="../slideLayouts/slideLayout6.xml"/><Relationship Id="rId6" Type="http://schemas.openxmlformats.org/officeDocument/2006/relationships/hyperlink" Target="mailto:epasupport@cityandguilds.com" TargetMode="External"/><Relationship Id="rId5" Type="http://schemas.openxmlformats.org/officeDocument/2006/relationships/hyperlink" Target="https://www.cityandguilds.com/-/media/cityandguilds-site/documents/apprenticeships/city-and-guilds-and-ilm-the-8-step-guide-to-your-epa-journey-pdf.ashx?la=en&amp;hash=AD39898AA25742E504CFFBD3D5B2CD24CA53C330" TargetMode="External"/><Relationship Id="rId4" Type="http://schemas.openxmlformats.org/officeDocument/2006/relationships/hyperlink" Target="https://www.cityandguilds.com/-/media/cityandguilds-site/documents/apprenticeships/epa-portal-customer-guide-pdf.ashx?la=en&amp;hash=433DBB9FBF738D3B6E8A6E4FA6644597234446E2" TargetMode="External"/><Relationship Id="rId9" Type="http://schemas.openxmlformats.org/officeDocument/2006/relationships/hyperlink" Target="mailto:Joseph.Ballantine@i-l-m.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9DD3-539D-46B3-B9A6-81BE7FA48633}"/>
              </a:ext>
            </a:extLst>
          </p:cNvPr>
          <p:cNvSpPr>
            <a:spLocks noGrp="1"/>
          </p:cNvSpPr>
          <p:nvPr>
            <p:ph type="ctrTitle"/>
          </p:nvPr>
        </p:nvSpPr>
        <p:spPr/>
        <p:txBody>
          <a:bodyPr/>
          <a:lstStyle/>
          <a:p>
            <a:r>
              <a:rPr lang="en-GB" dirty="0"/>
              <a:t>ILM EPA Pack</a:t>
            </a:r>
            <a:br>
              <a:rPr lang="en-GB" dirty="0"/>
            </a:br>
            <a:r>
              <a:rPr lang="en-GB" dirty="0"/>
              <a:t>Level 3 Team Leader/ Supervisor </a:t>
            </a:r>
          </a:p>
        </p:txBody>
      </p:sp>
      <p:sp>
        <p:nvSpPr>
          <p:cNvPr id="3" name="Subtitle 2">
            <a:extLst>
              <a:ext uri="{FF2B5EF4-FFF2-40B4-BE49-F238E27FC236}">
                <a16:creationId xmlns:a16="http://schemas.microsoft.com/office/drawing/2014/main" id="{22BA0906-B4D1-4071-BB77-E72CA5838C4E}"/>
              </a:ext>
            </a:extLst>
          </p:cNvPr>
          <p:cNvSpPr>
            <a:spLocks noGrp="1"/>
          </p:cNvSpPr>
          <p:nvPr>
            <p:ph type="subTitle" idx="1"/>
          </p:nvPr>
        </p:nvSpPr>
        <p:spPr>
          <a:xfrm>
            <a:off x="288000" y="2476060"/>
            <a:ext cx="9144000" cy="925901"/>
          </a:xfrm>
        </p:spPr>
        <p:txBody>
          <a:bodyPr>
            <a:normAutofit fontScale="85000" lnSpcReduction="20000"/>
          </a:bodyPr>
          <a:lstStyle/>
          <a:p>
            <a:r>
              <a:rPr lang="en-GB" dirty="0"/>
              <a:t>Brett Keegan – ILM Technical Advisor</a:t>
            </a:r>
          </a:p>
          <a:p>
            <a:endParaRPr lang="en-GB" dirty="0"/>
          </a:p>
          <a:p>
            <a:r>
              <a:rPr lang="en-GB" dirty="0"/>
              <a:t>Joe Ballantine – ILM Industry Manager</a:t>
            </a:r>
          </a:p>
        </p:txBody>
      </p:sp>
      <p:sp>
        <p:nvSpPr>
          <p:cNvPr id="22" name="Slide Number Placeholder 21">
            <a:extLst>
              <a:ext uri="{FF2B5EF4-FFF2-40B4-BE49-F238E27FC236}">
                <a16:creationId xmlns:a16="http://schemas.microsoft.com/office/drawing/2014/main" id="{A870B4E7-3EEC-4D73-95BC-7BE4E9162FF9}"/>
              </a:ext>
            </a:extLst>
          </p:cNvPr>
          <p:cNvSpPr>
            <a:spLocks noGrp="1"/>
          </p:cNvSpPr>
          <p:nvPr>
            <p:ph type="sldNum" sz="quarter" idx="12"/>
          </p:nvPr>
        </p:nvSpPr>
        <p:spPr/>
        <p:txBody>
          <a:bodyPr/>
          <a:lstStyle/>
          <a:p>
            <a:fld id="{BFEB8C6D-5A13-4B6E-8B47-443F7CF06CA1}" type="slidenum">
              <a:rPr lang="en-GB" smtClean="0"/>
              <a:pPr/>
              <a:t>1</a:t>
            </a:fld>
            <a:endParaRPr lang="en-GB" dirty="0"/>
          </a:p>
        </p:txBody>
      </p:sp>
    </p:spTree>
    <p:extLst>
      <p:ext uri="{BB962C8B-B14F-4D97-AF65-F5344CB8AC3E}">
        <p14:creationId xmlns:p14="http://schemas.microsoft.com/office/powerpoint/2010/main" val="2611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69C-14FC-45D7-8CCF-63814323B869}"/>
              </a:ext>
            </a:extLst>
          </p:cNvPr>
          <p:cNvSpPr>
            <a:spLocks noGrp="1"/>
          </p:cNvSpPr>
          <p:nvPr>
            <p:ph type="title"/>
          </p:nvPr>
        </p:nvSpPr>
        <p:spPr>
          <a:xfrm>
            <a:off x="288000" y="774629"/>
            <a:ext cx="9239908" cy="714375"/>
          </a:xfrm>
        </p:spPr>
        <p:txBody>
          <a:bodyPr/>
          <a:lstStyle/>
          <a:p>
            <a:r>
              <a:rPr lang="en-GB" dirty="0"/>
              <a:t>Portfolio of Evidence </a:t>
            </a:r>
            <a:r>
              <a:rPr lang="en-GB" sz="1800" dirty="0"/>
              <a:t>(pages 28-34)</a:t>
            </a:r>
            <a:endParaRPr lang="en-GB" dirty="0"/>
          </a:p>
        </p:txBody>
      </p:sp>
      <p:sp>
        <p:nvSpPr>
          <p:cNvPr id="3" name="Content Placeholder 2">
            <a:extLst>
              <a:ext uri="{FF2B5EF4-FFF2-40B4-BE49-F238E27FC236}">
                <a16:creationId xmlns:a16="http://schemas.microsoft.com/office/drawing/2014/main" id="{1B2E925E-5682-42B3-8972-E25B284C945D}"/>
              </a:ext>
            </a:extLst>
          </p:cNvPr>
          <p:cNvSpPr>
            <a:spLocks noGrp="1"/>
          </p:cNvSpPr>
          <p:nvPr>
            <p:ph idx="1"/>
          </p:nvPr>
        </p:nvSpPr>
        <p:spPr>
          <a:xfrm>
            <a:off x="287999" y="1346319"/>
            <a:ext cx="8346549" cy="4650438"/>
          </a:xfrm>
        </p:spPr>
        <p:txBody>
          <a:bodyPr>
            <a:normAutofit/>
          </a:bodyPr>
          <a:lstStyle/>
          <a:p>
            <a:r>
              <a:rPr lang="en-GB" sz="1800" dirty="0"/>
              <a:t>Guidance for providers including:</a:t>
            </a:r>
          </a:p>
          <a:p>
            <a:endParaRPr lang="en-GB" sz="1800" dirty="0"/>
          </a:p>
          <a:p>
            <a:pPr lvl="1"/>
            <a:r>
              <a:rPr lang="en-GB" sz="1800" dirty="0"/>
              <a:t>Evidence presented must have been generated over the period of the apprenticeship only</a:t>
            </a:r>
          </a:p>
          <a:p>
            <a:pPr lvl="1"/>
            <a:endParaRPr lang="en-GB" sz="1800" dirty="0"/>
          </a:p>
          <a:p>
            <a:pPr lvl="1"/>
            <a:endParaRPr lang="en-GB" sz="1800" dirty="0"/>
          </a:p>
          <a:p>
            <a:pPr lvl="1"/>
            <a:r>
              <a:rPr lang="en-GB" sz="1800" dirty="0"/>
              <a:t>Additional detail on </a:t>
            </a:r>
            <a:r>
              <a:rPr lang="en-GB" sz="1800" b="1" dirty="0"/>
              <a:t>evidence types</a:t>
            </a:r>
            <a:r>
              <a:rPr lang="en-GB" sz="1800" dirty="0"/>
              <a:t> and clarification on the level of detail that should be included in evidence</a:t>
            </a:r>
          </a:p>
          <a:p>
            <a:pPr lvl="1"/>
            <a:endParaRPr lang="en-GB" sz="1800" dirty="0"/>
          </a:p>
          <a:p>
            <a:pPr lvl="1"/>
            <a:endParaRPr lang="en-GB" sz="1800" dirty="0"/>
          </a:p>
          <a:p>
            <a:pPr lvl="1"/>
            <a:r>
              <a:rPr lang="en-GB" sz="1800" dirty="0"/>
              <a:t>Key questions/criteria to support the selection of evidence, and key steps in confirming and preparing evidence for submission</a:t>
            </a:r>
          </a:p>
        </p:txBody>
      </p:sp>
      <p:sp>
        <p:nvSpPr>
          <p:cNvPr id="6" name="Slide Number Placeholder 5">
            <a:extLst>
              <a:ext uri="{FF2B5EF4-FFF2-40B4-BE49-F238E27FC236}">
                <a16:creationId xmlns:a16="http://schemas.microsoft.com/office/drawing/2014/main" id="{60EE5E93-CC8A-4D7E-B1DF-54F670981E5C}"/>
              </a:ext>
            </a:extLst>
          </p:cNvPr>
          <p:cNvSpPr>
            <a:spLocks noGrp="1"/>
          </p:cNvSpPr>
          <p:nvPr>
            <p:ph type="sldNum" sz="quarter" idx="12"/>
          </p:nvPr>
        </p:nvSpPr>
        <p:spPr/>
        <p:txBody>
          <a:bodyPr/>
          <a:lstStyle/>
          <a:p>
            <a:fld id="{BFEB8C6D-5A13-4B6E-8B47-443F7CF06CA1}" type="slidenum">
              <a:rPr lang="en-GB" smtClean="0"/>
              <a:pPr/>
              <a:t>10</a:t>
            </a:fld>
            <a:endParaRPr lang="en-GB" dirty="0"/>
          </a:p>
        </p:txBody>
      </p:sp>
    </p:spTree>
    <p:extLst>
      <p:ext uri="{BB962C8B-B14F-4D97-AF65-F5344CB8AC3E}">
        <p14:creationId xmlns:p14="http://schemas.microsoft.com/office/powerpoint/2010/main" val="186440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AC4C-A5D4-43C1-A389-4A5763AB4709}"/>
              </a:ext>
            </a:extLst>
          </p:cNvPr>
          <p:cNvSpPr>
            <a:spLocks noGrp="1"/>
          </p:cNvSpPr>
          <p:nvPr>
            <p:ph type="title"/>
          </p:nvPr>
        </p:nvSpPr>
        <p:spPr>
          <a:xfrm>
            <a:off x="288000" y="748021"/>
            <a:ext cx="9239908" cy="714375"/>
          </a:xfrm>
        </p:spPr>
        <p:txBody>
          <a:bodyPr/>
          <a:lstStyle/>
          <a:p>
            <a:r>
              <a:rPr lang="en-GB" dirty="0"/>
              <a:t>Portfolio Checklist </a:t>
            </a:r>
            <a:r>
              <a:rPr lang="en-GB" sz="1800" dirty="0"/>
              <a:t>(page 30)</a:t>
            </a:r>
            <a:endParaRPr lang="en-GB" dirty="0"/>
          </a:p>
        </p:txBody>
      </p:sp>
      <p:pic>
        <p:nvPicPr>
          <p:cNvPr id="7" name="Content Placeholder 6">
            <a:extLst>
              <a:ext uri="{FF2B5EF4-FFF2-40B4-BE49-F238E27FC236}">
                <a16:creationId xmlns:a16="http://schemas.microsoft.com/office/drawing/2014/main" id="{2924D029-116A-4AFE-A1D7-EABAE06531D4}"/>
              </a:ext>
            </a:extLst>
          </p:cNvPr>
          <p:cNvPicPr>
            <a:picLocks noGrp="1" noChangeAspect="1"/>
          </p:cNvPicPr>
          <p:nvPr>
            <p:ph idx="1"/>
          </p:nvPr>
        </p:nvPicPr>
        <p:blipFill>
          <a:blip r:embed="rId3"/>
          <a:stretch>
            <a:fillRect/>
          </a:stretch>
        </p:blipFill>
        <p:spPr>
          <a:xfrm>
            <a:off x="6295111" y="1472867"/>
            <a:ext cx="5723908" cy="4151313"/>
          </a:xfrm>
          <a:prstGeom prst="rect">
            <a:avLst/>
          </a:prstGeom>
        </p:spPr>
      </p:pic>
      <p:sp>
        <p:nvSpPr>
          <p:cNvPr id="6" name="Slide Number Placeholder 5">
            <a:extLst>
              <a:ext uri="{FF2B5EF4-FFF2-40B4-BE49-F238E27FC236}">
                <a16:creationId xmlns:a16="http://schemas.microsoft.com/office/drawing/2014/main" id="{C6420996-950E-476B-85F2-DD8100DDB38B}"/>
              </a:ext>
            </a:extLst>
          </p:cNvPr>
          <p:cNvSpPr>
            <a:spLocks noGrp="1"/>
          </p:cNvSpPr>
          <p:nvPr>
            <p:ph type="sldNum" sz="quarter" idx="12"/>
          </p:nvPr>
        </p:nvSpPr>
        <p:spPr/>
        <p:txBody>
          <a:bodyPr/>
          <a:lstStyle/>
          <a:p>
            <a:fld id="{BFEB8C6D-5A13-4B6E-8B47-443F7CF06CA1}" type="slidenum">
              <a:rPr lang="en-GB" smtClean="0"/>
              <a:pPr/>
              <a:t>11</a:t>
            </a:fld>
            <a:endParaRPr lang="en-GB" dirty="0"/>
          </a:p>
        </p:txBody>
      </p:sp>
      <p:sp>
        <p:nvSpPr>
          <p:cNvPr id="8" name="Content Placeholder 2">
            <a:extLst>
              <a:ext uri="{FF2B5EF4-FFF2-40B4-BE49-F238E27FC236}">
                <a16:creationId xmlns:a16="http://schemas.microsoft.com/office/drawing/2014/main" id="{9ECEF0FB-6936-4108-ADFD-01A2D2FBBCB5}"/>
              </a:ext>
            </a:extLst>
          </p:cNvPr>
          <p:cNvSpPr txBox="1">
            <a:spLocks/>
          </p:cNvSpPr>
          <p:nvPr/>
        </p:nvSpPr>
        <p:spPr>
          <a:xfrm>
            <a:off x="288000" y="1346319"/>
            <a:ext cx="6007111" cy="4650438"/>
          </a:xfrm>
          <a:prstGeom prst="rect">
            <a:avLst/>
          </a:prstGeom>
        </p:spPr>
        <p:txBody>
          <a:bodyPr vert="horz" lIns="0" tIns="0" rIns="0" bIns="0" rtlCol="0">
            <a:normAutofit/>
          </a:bodyPr>
          <a:lstStyle>
            <a:lvl1pPr marL="0" indent="0" algn="l" defTabSz="914400" rtl="0" eaLnBrk="1" latinLnBrk="0" hangingPunct="1">
              <a:lnSpc>
                <a:spcPts val="2300"/>
              </a:lnSpc>
              <a:spcBef>
                <a:spcPts val="500"/>
              </a:spcBef>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ts val="2300"/>
              </a:lnSpc>
              <a:spcBef>
                <a:spcPts val="500"/>
              </a:spcBef>
              <a:buClr>
                <a:schemeClr val="accent3"/>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ts val="2300"/>
              </a:lnSpc>
              <a:spcBef>
                <a:spcPts val="500"/>
              </a:spcBef>
              <a:buClr>
                <a:schemeClr val="accent1"/>
              </a:buClr>
              <a:buFont typeface="Nunito Sans" panose="00000500000000000000" pitchFamily="2" charset="0"/>
              <a:buChar char="‒"/>
              <a:defRPr sz="16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ts val="23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ts val="2300"/>
              </a:lnSpc>
              <a:spcBef>
                <a:spcPts val="500"/>
              </a:spcBef>
              <a:buClr>
                <a:schemeClr val="accent1"/>
              </a:buClr>
              <a:buFont typeface="Nunito Sans" panose="00000500000000000000" pitchFamily="2"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p>
          <a:p>
            <a:endParaRPr lang="en-GB" sz="1800" dirty="0"/>
          </a:p>
          <a:p>
            <a:endParaRPr lang="en-GB" sz="1800" dirty="0"/>
          </a:p>
          <a:p>
            <a:endParaRPr lang="en-GB" sz="1800" dirty="0"/>
          </a:p>
          <a:p>
            <a:endParaRPr lang="en-GB" sz="1800" dirty="0"/>
          </a:p>
          <a:p>
            <a:r>
              <a:rPr lang="en-GB" sz="1800" dirty="0"/>
              <a:t>Additional guidance for the portfolio of evidence:</a:t>
            </a:r>
          </a:p>
          <a:p>
            <a:pPr lvl="1"/>
            <a:r>
              <a:rPr lang="en-GB" sz="1800" dirty="0"/>
              <a:t>A </a:t>
            </a:r>
            <a:r>
              <a:rPr lang="en-GB" sz="1800" b="1" dirty="0"/>
              <a:t>Portfolio Checklist</a:t>
            </a:r>
            <a:r>
              <a:rPr lang="en-GB" sz="1800" dirty="0"/>
              <a:t>, which includes 13 questions to ensure all relevant information is included </a:t>
            </a:r>
          </a:p>
        </p:txBody>
      </p:sp>
    </p:spTree>
    <p:extLst>
      <p:ext uri="{BB962C8B-B14F-4D97-AF65-F5344CB8AC3E}">
        <p14:creationId xmlns:p14="http://schemas.microsoft.com/office/powerpoint/2010/main" val="280495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4995EA-7F15-47FD-8343-EE92A02200F4}"/>
              </a:ext>
            </a:extLst>
          </p:cNvPr>
          <p:cNvSpPr>
            <a:spLocks noGrp="1"/>
          </p:cNvSpPr>
          <p:nvPr>
            <p:ph type="sldNum" sz="quarter" idx="12"/>
          </p:nvPr>
        </p:nvSpPr>
        <p:spPr>
          <a:xfrm>
            <a:off x="4724400" y="6293270"/>
            <a:ext cx="2743200" cy="365125"/>
          </a:xfrm>
        </p:spPr>
        <p:txBody>
          <a:bodyPr/>
          <a:lstStyle/>
          <a:p>
            <a:fld id="{BFEB8C6D-5A13-4B6E-8B47-443F7CF06CA1}" type="slidenum">
              <a:rPr lang="en-GB" smtClean="0"/>
              <a:pPr/>
              <a:t>12</a:t>
            </a:fld>
            <a:endParaRPr lang="en-GB" dirty="0"/>
          </a:p>
        </p:txBody>
      </p:sp>
      <p:sp>
        <p:nvSpPr>
          <p:cNvPr id="7" name="Title 5">
            <a:extLst>
              <a:ext uri="{FF2B5EF4-FFF2-40B4-BE49-F238E27FC236}">
                <a16:creationId xmlns:a16="http://schemas.microsoft.com/office/drawing/2014/main" id="{8F269501-E33B-437A-97DE-01172A703F3A}"/>
              </a:ext>
            </a:extLst>
          </p:cNvPr>
          <p:cNvSpPr txBox="1">
            <a:spLocks/>
          </p:cNvSpPr>
          <p:nvPr/>
        </p:nvSpPr>
        <p:spPr>
          <a:xfrm>
            <a:off x="547826" y="469695"/>
            <a:ext cx="11394027" cy="105877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en-GB" dirty="0"/>
              <a:t>Portfolio of evidence – Evidence types</a:t>
            </a:r>
          </a:p>
        </p:txBody>
      </p:sp>
      <p:sp>
        <p:nvSpPr>
          <p:cNvPr id="8" name="Slide Number Placeholder 2">
            <a:extLst>
              <a:ext uri="{FF2B5EF4-FFF2-40B4-BE49-F238E27FC236}">
                <a16:creationId xmlns:a16="http://schemas.microsoft.com/office/drawing/2014/main" id="{F42266A7-2B93-489B-B626-30E889B2ED0F}"/>
              </a:ext>
            </a:extLst>
          </p:cNvPr>
          <p:cNvSpPr txBox="1">
            <a:spLocks/>
          </p:cNvSpPr>
          <p:nvPr/>
        </p:nvSpPr>
        <p:spPr>
          <a:xfrm>
            <a:off x="11056128" y="5556586"/>
            <a:ext cx="494497"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5683BB6-76BB-4AED-AF1E-827BF27ED19F}" type="slidenum">
              <a:rPr lang="en-US" sz="900" smtClean="0">
                <a:solidFill>
                  <a:schemeClr val="tx1"/>
                </a:solidFill>
                <a:latin typeface="Arial"/>
                <a:cs typeface="+mn-cs"/>
              </a:rPr>
              <a:pPr algn="r">
                <a:defRPr/>
              </a:pPr>
              <a:t>12</a:t>
            </a:fld>
            <a:endParaRPr lang="en-US" sz="900" dirty="0">
              <a:solidFill>
                <a:schemeClr val="tx1"/>
              </a:solidFill>
              <a:latin typeface="Arial"/>
              <a:cs typeface="+mn-cs"/>
            </a:endParaRPr>
          </a:p>
        </p:txBody>
      </p:sp>
      <p:grpSp>
        <p:nvGrpSpPr>
          <p:cNvPr id="9" name="Group 8">
            <a:extLst>
              <a:ext uri="{FF2B5EF4-FFF2-40B4-BE49-F238E27FC236}">
                <a16:creationId xmlns:a16="http://schemas.microsoft.com/office/drawing/2014/main" id="{30C58FFD-4743-4D4C-A220-F7E807B4CF6F}"/>
              </a:ext>
            </a:extLst>
          </p:cNvPr>
          <p:cNvGrpSpPr/>
          <p:nvPr/>
        </p:nvGrpSpPr>
        <p:grpSpPr>
          <a:xfrm>
            <a:off x="5254449" y="3236690"/>
            <a:ext cx="1117541" cy="513386"/>
            <a:chOff x="2338086" y="3343368"/>
            <a:chExt cx="4398380" cy="763181"/>
          </a:xfrm>
        </p:grpSpPr>
        <p:cxnSp>
          <p:nvCxnSpPr>
            <p:cNvPr id="10" name="Straight Connector 9">
              <a:extLst>
                <a:ext uri="{FF2B5EF4-FFF2-40B4-BE49-F238E27FC236}">
                  <a16:creationId xmlns:a16="http://schemas.microsoft.com/office/drawing/2014/main" id="{6E7CD122-7BE5-4C1F-A05C-8664B83C6CD2}"/>
                </a:ext>
              </a:extLst>
            </p:cNvPr>
            <p:cNvCxnSpPr/>
            <p:nvPr/>
          </p:nvCxnSpPr>
          <p:spPr>
            <a:xfrm>
              <a:off x="2338086" y="3343368"/>
              <a:ext cx="4398380" cy="0"/>
            </a:xfrm>
            <a:prstGeom prst="line">
              <a:avLst/>
            </a:prstGeom>
            <a:noFill/>
            <a:ln w="19050">
              <a:solidFill>
                <a:schemeClr val="accent1"/>
              </a:solidFill>
              <a:prstDash val="dash"/>
              <a:round/>
              <a:headEnd/>
              <a:tailEnd/>
            </a:ln>
          </p:spPr>
        </p:cxnSp>
        <p:cxnSp>
          <p:nvCxnSpPr>
            <p:cNvPr id="11" name="Straight Connector 10">
              <a:extLst>
                <a:ext uri="{FF2B5EF4-FFF2-40B4-BE49-F238E27FC236}">
                  <a16:creationId xmlns:a16="http://schemas.microsoft.com/office/drawing/2014/main" id="{CD5B0FFD-44FE-463C-8DD2-6916BFF5B343}"/>
                </a:ext>
              </a:extLst>
            </p:cNvPr>
            <p:cNvCxnSpPr/>
            <p:nvPr/>
          </p:nvCxnSpPr>
          <p:spPr>
            <a:xfrm>
              <a:off x="2338086" y="4106549"/>
              <a:ext cx="4398380" cy="0"/>
            </a:xfrm>
            <a:prstGeom prst="line">
              <a:avLst/>
            </a:prstGeom>
            <a:noFill/>
            <a:ln w="19050">
              <a:solidFill>
                <a:schemeClr val="accent6"/>
              </a:solidFill>
              <a:prstDash val="dash"/>
              <a:round/>
              <a:headEnd/>
              <a:tailEnd/>
            </a:ln>
          </p:spPr>
        </p:cxnSp>
        <p:cxnSp>
          <p:nvCxnSpPr>
            <p:cNvPr id="12" name="Straight Connector 11">
              <a:extLst>
                <a:ext uri="{FF2B5EF4-FFF2-40B4-BE49-F238E27FC236}">
                  <a16:creationId xmlns:a16="http://schemas.microsoft.com/office/drawing/2014/main" id="{863F9BA8-FB83-4792-A4A2-DE2AC99AF31A}"/>
                </a:ext>
              </a:extLst>
            </p:cNvPr>
            <p:cNvCxnSpPr/>
            <p:nvPr/>
          </p:nvCxnSpPr>
          <p:spPr>
            <a:xfrm>
              <a:off x="2338086" y="3724958"/>
              <a:ext cx="4398380" cy="0"/>
            </a:xfrm>
            <a:prstGeom prst="line">
              <a:avLst/>
            </a:prstGeom>
            <a:noFill/>
            <a:ln w="19050">
              <a:solidFill>
                <a:schemeClr val="accent2"/>
              </a:solidFill>
              <a:prstDash val="dash"/>
              <a:round/>
              <a:headEnd/>
              <a:tailEnd/>
            </a:ln>
          </p:spPr>
        </p:cxnSp>
      </p:grpSp>
      <p:sp>
        <p:nvSpPr>
          <p:cNvPr id="13" name="Rectangle: Single Corner Rounded 12">
            <a:extLst>
              <a:ext uri="{FF2B5EF4-FFF2-40B4-BE49-F238E27FC236}">
                <a16:creationId xmlns:a16="http://schemas.microsoft.com/office/drawing/2014/main" id="{BBD72E3F-F959-44F5-9C34-ACA2FFA71F44}"/>
              </a:ext>
            </a:extLst>
          </p:cNvPr>
          <p:cNvSpPr/>
          <p:nvPr/>
        </p:nvSpPr>
        <p:spPr>
          <a:xfrm>
            <a:off x="6418811" y="1642012"/>
            <a:ext cx="1908084" cy="2921000"/>
          </a:xfrm>
          <a:prstGeom prst="round1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A3D19A05-E764-47A5-93FA-36DEF14CC84E}"/>
              </a:ext>
            </a:extLst>
          </p:cNvPr>
          <p:cNvGrpSpPr/>
          <p:nvPr/>
        </p:nvGrpSpPr>
        <p:grpSpPr>
          <a:xfrm>
            <a:off x="6418811" y="1515031"/>
            <a:ext cx="5129988" cy="4306194"/>
            <a:chOff x="4113490" y="2017643"/>
            <a:chExt cx="4632074" cy="3888239"/>
          </a:xfrm>
          <a:solidFill>
            <a:schemeClr val="bg2">
              <a:lumMod val="85000"/>
            </a:schemeClr>
          </a:solidFill>
        </p:grpSpPr>
        <p:sp>
          <p:nvSpPr>
            <p:cNvPr id="15" name="Freeform 6">
              <a:extLst>
                <a:ext uri="{FF2B5EF4-FFF2-40B4-BE49-F238E27FC236}">
                  <a16:creationId xmlns:a16="http://schemas.microsoft.com/office/drawing/2014/main" id="{C6010263-1EE4-4675-8B53-86B9AC23729F}"/>
                </a:ext>
              </a:extLst>
            </p:cNvPr>
            <p:cNvSpPr>
              <a:spLocks noEditPoints="1"/>
            </p:cNvSpPr>
            <p:nvPr/>
          </p:nvSpPr>
          <p:spPr bwMode="auto">
            <a:xfrm>
              <a:off x="4113490" y="2017643"/>
              <a:ext cx="4632074" cy="3202508"/>
            </a:xfrm>
            <a:custGeom>
              <a:avLst/>
              <a:gdLst>
                <a:gd name="T0" fmla="*/ 280 w 280"/>
                <a:gd name="T1" fmla="*/ 6 h 193"/>
                <a:gd name="T2" fmla="*/ 273 w 280"/>
                <a:gd name="T3" fmla="*/ 0 h 193"/>
                <a:gd name="T4" fmla="*/ 7 w 280"/>
                <a:gd name="T5" fmla="*/ 0 h 193"/>
                <a:gd name="T6" fmla="*/ 0 w 280"/>
                <a:gd name="T7" fmla="*/ 6 h 193"/>
                <a:gd name="T8" fmla="*/ 0 w 280"/>
                <a:gd name="T9" fmla="*/ 186 h 193"/>
                <a:gd name="T10" fmla="*/ 7 w 280"/>
                <a:gd name="T11" fmla="*/ 193 h 193"/>
                <a:gd name="T12" fmla="*/ 273 w 280"/>
                <a:gd name="T13" fmla="*/ 193 h 193"/>
                <a:gd name="T14" fmla="*/ 280 w 280"/>
                <a:gd name="T15" fmla="*/ 186 h 193"/>
                <a:gd name="T16" fmla="*/ 280 w 280"/>
                <a:gd name="T17" fmla="*/ 6 h 193"/>
                <a:gd name="T18" fmla="*/ 12 w 280"/>
                <a:gd name="T19" fmla="*/ 12 h 193"/>
                <a:gd name="T20" fmla="*/ 268 w 280"/>
                <a:gd name="T21" fmla="*/ 12 h 193"/>
                <a:gd name="T22" fmla="*/ 268 w 280"/>
                <a:gd name="T23" fmla="*/ 159 h 193"/>
                <a:gd name="T24" fmla="*/ 12 w 280"/>
                <a:gd name="T25" fmla="*/ 159 h 193"/>
                <a:gd name="T26" fmla="*/ 12 w 280"/>
                <a:gd name="T27"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193">
                  <a:moveTo>
                    <a:pt x="280" y="6"/>
                  </a:moveTo>
                  <a:cubicBezTo>
                    <a:pt x="280" y="3"/>
                    <a:pt x="277" y="0"/>
                    <a:pt x="273" y="0"/>
                  </a:cubicBezTo>
                  <a:cubicBezTo>
                    <a:pt x="7" y="0"/>
                    <a:pt x="7" y="0"/>
                    <a:pt x="7" y="0"/>
                  </a:cubicBezTo>
                  <a:cubicBezTo>
                    <a:pt x="3" y="0"/>
                    <a:pt x="0" y="3"/>
                    <a:pt x="0" y="6"/>
                  </a:cubicBezTo>
                  <a:cubicBezTo>
                    <a:pt x="0" y="186"/>
                    <a:pt x="0" y="186"/>
                    <a:pt x="0" y="186"/>
                  </a:cubicBezTo>
                  <a:cubicBezTo>
                    <a:pt x="0" y="190"/>
                    <a:pt x="3" y="193"/>
                    <a:pt x="7" y="193"/>
                  </a:cubicBezTo>
                  <a:cubicBezTo>
                    <a:pt x="273" y="193"/>
                    <a:pt x="273" y="193"/>
                    <a:pt x="273" y="193"/>
                  </a:cubicBezTo>
                  <a:cubicBezTo>
                    <a:pt x="277" y="193"/>
                    <a:pt x="280" y="190"/>
                    <a:pt x="280" y="186"/>
                  </a:cubicBezTo>
                  <a:lnTo>
                    <a:pt x="280" y="6"/>
                  </a:lnTo>
                  <a:close/>
                  <a:moveTo>
                    <a:pt x="12" y="12"/>
                  </a:moveTo>
                  <a:cubicBezTo>
                    <a:pt x="268" y="12"/>
                    <a:pt x="268" y="12"/>
                    <a:pt x="268" y="12"/>
                  </a:cubicBezTo>
                  <a:cubicBezTo>
                    <a:pt x="268" y="159"/>
                    <a:pt x="268" y="159"/>
                    <a:pt x="268" y="159"/>
                  </a:cubicBezTo>
                  <a:cubicBezTo>
                    <a:pt x="12" y="159"/>
                    <a:pt x="12" y="159"/>
                    <a:pt x="12" y="159"/>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a:ea typeface="+mn-ea"/>
                <a:cs typeface="+mn-cs"/>
              </a:endParaRPr>
            </a:p>
          </p:txBody>
        </p:sp>
        <p:sp>
          <p:nvSpPr>
            <p:cNvPr id="16" name="Freeform 7">
              <a:extLst>
                <a:ext uri="{FF2B5EF4-FFF2-40B4-BE49-F238E27FC236}">
                  <a16:creationId xmlns:a16="http://schemas.microsoft.com/office/drawing/2014/main" id="{09EF7E45-7F0F-423C-8D7E-A957F94214E1}"/>
                </a:ext>
              </a:extLst>
            </p:cNvPr>
            <p:cNvSpPr>
              <a:spLocks/>
            </p:cNvSpPr>
            <p:nvPr/>
          </p:nvSpPr>
          <p:spPr bwMode="auto">
            <a:xfrm>
              <a:off x="5493054" y="5361326"/>
              <a:ext cx="1872946" cy="544556"/>
            </a:xfrm>
            <a:custGeom>
              <a:avLst/>
              <a:gdLst>
                <a:gd name="T0" fmla="*/ 93 w 96"/>
                <a:gd name="T1" fmla="*/ 23 h 28"/>
                <a:gd name="T2" fmla="*/ 79 w 96"/>
                <a:gd name="T3" fmla="*/ 0 h 28"/>
                <a:gd name="T4" fmla="*/ 17 w 96"/>
                <a:gd name="T5" fmla="*/ 0 h 28"/>
                <a:gd name="T6" fmla="*/ 3 w 96"/>
                <a:gd name="T7" fmla="*/ 23 h 28"/>
                <a:gd name="T8" fmla="*/ 3 w 96"/>
                <a:gd name="T9" fmla="*/ 28 h 28"/>
                <a:gd name="T10" fmla="*/ 48 w 96"/>
                <a:gd name="T11" fmla="*/ 28 h 28"/>
                <a:gd name="T12" fmla="*/ 93 w 96"/>
                <a:gd name="T13" fmla="*/ 28 h 28"/>
                <a:gd name="T14" fmla="*/ 93 w 9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8">
                  <a:moveTo>
                    <a:pt x="93" y="23"/>
                  </a:moveTo>
                  <a:cubicBezTo>
                    <a:pt x="82" y="20"/>
                    <a:pt x="79" y="11"/>
                    <a:pt x="79" y="0"/>
                  </a:cubicBezTo>
                  <a:cubicBezTo>
                    <a:pt x="17" y="0"/>
                    <a:pt x="17" y="0"/>
                    <a:pt x="17" y="0"/>
                  </a:cubicBezTo>
                  <a:cubicBezTo>
                    <a:pt x="17" y="11"/>
                    <a:pt x="14" y="20"/>
                    <a:pt x="3" y="23"/>
                  </a:cubicBezTo>
                  <a:cubicBezTo>
                    <a:pt x="0" y="23"/>
                    <a:pt x="0" y="28"/>
                    <a:pt x="3" y="28"/>
                  </a:cubicBezTo>
                  <a:cubicBezTo>
                    <a:pt x="48" y="28"/>
                    <a:pt x="48" y="28"/>
                    <a:pt x="48" y="28"/>
                  </a:cubicBezTo>
                  <a:cubicBezTo>
                    <a:pt x="93" y="28"/>
                    <a:pt x="93" y="28"/>
                    <a:pt x="93" y="28"/>
                  </a:cubicBezTo>
                  <a:cubicBezTo>
                    <a:pt x="96" y="28"/>
                    <a:pt x="96" y="23"/>
                    <a:pt x="9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a:ea typeface="+mn-ea"/>
                <a:cs typeface="+mn-cs"/>
              </a:endParaRPr>
            </a:p>
          </p:txBody>
        </p:sp>
      </p:grpSp>
      <p:grpSp>
        <p:nvGrpSpPr>
          <p:cNvPr id="17" name="Group 16">
            <a:extLst>
              <a:ext uri="{FF2B5EF4-FFF2-40B4-BE49-F238E27FC236}">
                <a16:creationId xmlns:a16="http://schemas.microsoft.com/office/drawing/2014/main" id="{68218001-A776-417D-BA59-3B3398774E8A}"/>
              </a:ext>
            </a:extLst>
          </p:cNvPr>
          <p:cNvGrpSpPr/>
          <p:nvPr/>
        </p:nvGrpSpPr>
        <p:grpSpPr>
          <a:xfrm>
            <a:off x="8318486" y="2384831"/>
            <a:ext cx="1367682" cy="1494750"/>
            <a:chOff x="8498602" y="2985647"/>
            <a:chExt cx="1367682" cy="1494750"/>
          </a:xfrm>
        </p:grpSpPr>
        <p:sp>
          <p:nvSpPr>
            <p:cNvPr id="18" name="Rectangle 17">
              <a:extLst>
                <a:ext uri="{FF2B5EF4-FFF2-40B4-BE49-F238E27FC236}">
                  <a16:creationId xmlns:a16="http://schemas.microsoft.com/office/drawing/2014/main" id="{79277A5A-A0E2-4AF6-AE16-B1D2A23C9565}"/>
                </a:ext>
              </a:extLst>
            </p:cNvPr>
            <p:cNvSpPr/>
            <p:nvPr/>
          </p:nvSpPr>
          <p:spPr>
            <a:xfrm>
              <a:off x="8498602" y="4172620"/>
              <a:ext cx="136768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pitchFamily="34" charset="0"/>
                  <a:ea typeface="+mn-ea"/>
                  <a:cs typeface="+mn-cs"/>
                </a:rPr>
                <a:t>Presentations</a:t>
              </a:r>
            </a:p>
          </p:txBody>
        </p:sp>
        <p:grpSp>
          <p:nvGrpSpPr>
            <p:cNvPr id="19" name="Group 18">
              <a:extLst>
                <a:ext uri="{FF2B5EF4-FFF2-40B4-BE49-F238E27FC236}">
                  <a16:creationId xmlns:a16="http://schemas.microsoft.com/office/drawing/2014/main" id="{5DDD15C4-7999-4823-8054-410C27AC758D}"/>
                </a:ext>
              </a:extLst>
            </p:cNvPr>
            <p:cNvGrpSpPr/>
            <p:nvPr/>
          </p:nvGrpSpPr>
          <p:grpSpPr>
            <a:xfrm>
              <a:off x="8658437" y="2985647"/>
              <a:ext cx="1048013" cy="1048013"/>
              <a:chOff x="8658437" y="3063527"/>
              <a:chExt cx="1048013" cy="1048013"/>
            </a:xfrm>
          </p:grpSpPr>
          <p:sp>
            <p:nvSpPr>
              <p:cNvPr id="20" name="Oval 19">
                <a:extLst>
                  <a:ext uri="{FF2B5EF4-FFF2-40B4-BE49-F238E27FC236}">
                    <a16:creationId xmlns:a16="http://schemas.microsoft.com/office/drawing/2014/main" id="{DDD5C6FE-9AE6-4939-87C6-2B3D1044D919}"/>
                  </a:ext>
                </a:extLst>
              </p:cNvPr>
              <p:cNvSpPr/>
              <p:nvPr/>
            </p:nvSpPr>
            <p:spPr>
              <a:xfrm>
                <a:off x="8658437" y="3063527"/>
                <a:ext cx="1048013" cy="104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A33593A8-0280-48CF-BAA9-D389B9E077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7001" y="3310128"/>
                <a:ext cx="610884" cy="604776"/>
              </a:xfrm>
              <a:prstGeom prst="rect">
                <a:avLst/>
              </a:prstGeom>
            </p:spPr>
          </p:pic>
        </p:grpSp>
      </p:grpSp>
      <p:grpSp>
        <p:nvGrpSpPr>
          <p:cNvPr id="22" name="Group 21">
            <a:extLst>
              <a:ext uri="{FF2B5EF4-FFF2-40B4-BE49-F238E27FC236}">
                <a16:creationId xmlns:a16="http://schemas.microsoft.com/office/drawing/2014/main" id="{3EEE3141-768E-4EBF-8578-A7BA296D9A1C}"/>
              </a:ext>
            </a:extLst>
          </p:cNvPr>
          <p:cNvGrpSpPr/>
          <p:nvPr/>
        </p:nvGrpSpPr>
        <p:grpSpPr>
          <a:xfrm>
            <a:off x="6996258" y="2384831"/>
            <a:ext cx="1048013" cy="1499003"/>
            <a:chOff x="7216968" y="2985647"/>
            <a:chExt cx="1048013" cy="1499003"/>
          </a:xfrm>
        </p:grpSpPr>
        <p:sp>
          <p:nvSpPr>
            <p:cNvPr id="23" name="Rectangle 22">
              <a:extLst>
                <a:ext uri="{FF2B5EF4-FFF2-40B4-BE49-F238E27FC236}">
                  <a16:creationId xmlns:a16="http://schemas.microsoft.com/office/drawing/2014/main" id="{33507C4C-CC9C-4F8D-B224-F076317D304B}"/>
                </a:ext>
              </a:extLst>
            </p:cNvPr>
            <p:cNvSpPr/>
            <p:nvPr/>
          </p:nvSpPr>
          <p:spPr>
            <a:xfrm>
              <a:off x="7303392" y="4176873"/>
              <a:ext cx="8803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pitchFamily="34" charset="0"/>
                  <a:ea typeface="+mn-ea"/>
                  <a:cs typeface="+mn-cs"/>
                </a:rPr>
                <a:t>Reports</a:t>
              </a:r>
            </a:p>
          </p:txBody>
        </p:sp>
        <p:grpSp>
          <p:nvGrpSpPr>
            <p:cNvPr id="24" name="Group 23">
              <a:extLst>
                <a:ext uri="{FF2B5EF4-FFF2-40B4-BE49-F238E27FC236}">
                  <a16:creationId xmlns:a16="http://schemas.microsoft.com/office/drawing/2014/main" id="{9E203C2E-4011-40E4-9EE1-9D5E94F7D210}"/>
                </a:ext>
              </a:extLst>
            </p:cNvPr>
            <p:cNvGrpSpPr/>
            <p:nvPr/>
          </p:nvGrpSpPr>
          <p:grpSpPr>
            <a:xfrm>
              <a:off x="7216968" y="2985647"/>
              <a:ext cx="1048013" cy="1048013"/>
              <a:chOff x="7219570" y="3063527"/>
              <a:chExt cx="1048013" cy="1048013"/>
            </a:xfrm>
          </p:grpSpPr>
          <p:sp>
            <p:nvSpPr>
              <p:cNvPr id="25" name="Oval 24">
                <a:extLst>
                  <a:ext uri="{FF2B5EF4-FFF2-40B4-BE49-F238E27FC236}">
                    <a16:creationId xmlns:a16="http://schemas.microsoft.com/office/drawing/2014/main" id="{274AC409-397F-47EE-A1C0-076D87BD6B32}"/>
                  </a:ext>
                </a:extLst>
              </p:cNvPr>
              <p:cNvSpPr/>
              <p:nvPr/>
            </p:nvSpPr>
            <p:spPr>
              <a:xfrm>
                <a:off x="7219570" y="3063527"/>
                <a:ext cx="1048013" cy="10480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a:ea typeface="+mn-ea"/>
                  <a:cs typeface="+mn-cs"/>
                </a:endParaRPr>
              </a:p>
            </p:txBody>
          </p:sp>
          <p:pic>
            <p:nvPicPr>
              <p:cNvPr id="26" name="Graphic 25">
                <a:extLst>
                  <a:ext uri="{FF2B5EF4-FFF2-40B4-BE49-F238E27FC236}">
                    <a16:creationId xmlns:a16="http://schemas.microsoft.com/office/drawing/2014/main" id="{4AD77F49-BB10-4663-BB31-D5B4C0EBD4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8995" y="3305688"/>
                <a:ext cx="569162" cy="563689"/>
              </a:xfrm>
              <a:prstGeom prst="rect">
                <a:avLst/>
              </a:prstGeom>
            </p:spPr>
          </p:pic>
        </p:grpSp>
      </p:grpSp>
      <p:grpSp>
        <p:nvGrpSpPr>
          <p:cNvPr id="28" name="Group 27">
            <a:extLst>
              <a:ext uri="{FF2B5EF4-FFF2-40B4-BE49-F238E27FC236}">
                <a16:creationId xmlns:a16="http://schemas.microsoft.com/office/drawing/2014/main" id="{0171DE56-027A-4107-8997-9747282A56C3}"/>
              </a:ext>
            </a:extLst>
          </p:cNvPr>
          <p:cNvGrpSpPr/>
          <p:nvPr/>
        </p:nvGrpSpPr>
        <p:grpSpPr>
          <a:xfrm>
            <a:off x="9774635" y="2384831"/>
            <a:ext cx="1444562" cy="1499003"/>
            <a:chOff x="9181413" y="2908844"/>
            <a:chExt cx="1444562" cy="1499003"/>
          </a:xfrm>
        </p:grpSpPr>
        <p:sp>
          <p:nvSpPr>
            <p:cNvPr id="29" name="Rectangle 28">
              <a:extLst>
                <a:ext uri="{FF2B5EF4-FFF2-40B4-BE49-F238E27FC236}">
                  <a16:creationId xmlns:a16="http://schemas.microsoft.com/office/drawing/2014/main" id="{D58AD692-1621-4048-A769-109C9C3C9524}"/>
                </a:ext>
              </a:extLst>
            </p:cNvPr>
            <p:cNvSpPr/>
            <p:nvPr/>
          </p:nvSpPr>
          <p:spPr>
            <a:xfrm>
              <a:off x="9181413" y="4100070"/>
              <a:ext cx="144456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pitchFamily="34" charset="0"/>
                  <a:ea typeface="+mn-ea"/>
                  <a:cs typeface="+mn-cs"/>
                </a:rPr>
                <a:t>Work products</a:t>
              </a:r>
            </a:p>
          </p:txBody>
        </p:sp>
        <p:grpSp>
          <p:nvGrpSpPr>
            <p:cNvPr id="30" name="Group 29">
              <a:extLst>
                <a:ext uri="{FF2B5EF4-FFF2-40B4-BE49-F238E27FC236}">
                  <a16:creationId xmlns:a16="http://schemas.microsoft.com/office/drawing/2014/main" id="{7B67AC00-CC55-4168-8F3C-2E64C646714B}"/>
                </a:ext>
              </a:extLst>
            </p:cNvPr>
            <p:cNvGrpSpPr/>
            <p:nvPr/>
          </p:nvGrpSpPr>
          <p:grpSpPr>
            <a:xfrm>
              <a:off x="9379682" y="2908844"/>
              <a:ext cx="1048013" cy="1048013"/>
              <a:chOff x="9379682" y="2908844"/>
              <a:chExt cx="1048013" cy="1048013"/>
            </a:xfrm>
          </p:grpSpPr>
          <p:sp>
            <p:nvSpPr>
              <p:cNvPr id="31" name="Oval 30">
                <a:extLst>
                  <a:ext uri="{FF2B5EF4-FFF2-40B4-BE49-F238E27FC236}">
                    <a16:creationId xmlns:a16="http://schemas.microsoft.com/office/drawing/2014/main" id="{A120DD45-E307-4191-B285-2BDC38C618F9}"/>
                  </a:ext>
                </a:extLst>
              </p:cNvPr>
              <p:cNvSpPr/>
              <p:nvPr/>
            </p:nvSpPr>
            <p:spPr>
              <a:xfrm>
                <a:off x="9379682" y="2908844"/>
                <a:ext cx="1048013" cy="10480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a:ea typeface="+mn-ea"/>
                  <a:cs typeface="+mn-cs"/>
                </a:endParaRPr>
              </a:p>
            </p:txBody>
          </p:sp>
          <p:pic>
            <p:nvPicPr>
              <p:cNvPr id="32" name="Graphic 31">
                <a:extLst>
                  <a:ext uri="{FF2B5EF4-FFF2-40B4-BE49-F238E27FC236}">
                    <a16:creationId xmlns:a16="http://schemas.microsoft.com/office/drawing/2014/main" id="{1E3A61B1-5C84-47D5-AF2A-CA65533AA8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7893" y="3239175"/>
                <a:ext cx="591590" cy="387350"/>
              </a:xfrm>
              <a:prstGeom prst="rect">
                <a:avLst/>
              </a:prstGeom>
            </p:spPr>
          </p:pic>
        </p:grpSp>
      </p:grpSp>
      <p:sp>
        <p:nvSpPr>
          <p:cNvPr id="33" name="Rectangle 32">
            <a:extLst>
              <a:ext uri="{FF2B5EF4-FFF2-40B4-BE49-F238E27FC236}">
                <a16:creationId xmlns:a16="http://schemas.microsoft.com/office/drawing/2014/main" id="{BCF4D74C-0008-422E-BB8B-C4315A40BCE7}"/>
              </a:ext>
            </a:extLst>
          </p:cNvPr>
          <p:cNvSpPr/>
          <p:nvPr/>
        </p:nvSpPr>
        <p:spPr>
          <a:xfrm>
            <a:off x="321918" y="1112931"/>
            <a:ext cx="5420139"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Work products</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Reports</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Presentations</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Performance reviews between employer and apprentice</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Observations (recorded by the training provider)</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Ongoing professional discussions between apprentice and training provider relating to projects and assignments (recorded by the training provider)</a:t>
            </a:r>
          </a:p>
          <a:p>
            <a:pPr marL="285750" marR="0" lvl="0" indent="-285750" algn="l" defTabSz="914400" rtl="0" eaLnBrk="1" fontAlgn="auto" latinLnBrk="0" hangingPunct="1">
              <a:lnSpc>
                <a:spcPct val="100000"/>
              </a:lnSpc>
              <a:spcBef>
                <a:spcPts val="0"/>
              </a:spcBef>
              <a:spcAft>
                <a:spcPts val="0"/>
              </a:spcAft>
              <a:buClr>
                <a:srgbClr val="FFD100"/>
              </a:buClr>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Arial"/>
                <a:ea typeface="+mn-ea"/>
                <a:cs typeface="+mn-cs"/>
              </a:rPr>
              <a:t>Feedback from line manager, direct reports and peers including 180/360 degree feedback approaches</a:t>
            </a:r>
          </a:p>
        </p:txBody>
      </p:sp>
    </p:spTree>
    <p:extLst>
      <p:ext uri="{BB962C8B-B14F-4D97-AF65-F5344CB8AC3E}">
        <p14:creationId xmlns:p14="http://schemas.microsoft.com/office/powerpoint/2010/main" val="9792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25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1000" fill="hold"/>
                                        <p:tgtEl>
                                          <p:spTgt spid="22"/>
                                        </p:tgtEl>
                                        <p:attrNameLst>
                                          <p:attrName>ppt_w</p:attrName>
                                        </p:attrNameLst>
                                      </p:cBhvr>
                                      <p:tavLst>
                                        <p:tav tm="0">
                                          <p:val>
                                            <p:strVal val="#ppt_w*0.70"/>
                                          </p:val>
                                        </p:tav>
                                        <p:tav tm="100000">
                                          <p:val>
                                            <p:strVal val="#ppt_w"/>
                                          </p:val>
                                        </p:tav>
                                      </p:tavLst>
                                    </p:anim>
                                    <p:anim calcmode="lin" valueType="num">
                                      <p:cBhvr>
                                        <p:cTn id="11" dur="1000" fill="hold"/>
                                        <p:tgtEl>
                                          <p:spTgt spid="22"/>
                                        </p:tgtEl>
                                        <p:attrNameLst>
                                          <p:attrName>ppt_h</p:attrName>
                                        </p:attrNameLst>
                                      </p:cBhvr>
                                      <p:tavLst>
                                        <p:tav tm="0">
                                          <p:val>
                                            <p:strVal val="#ppt_h"/>
                                          </p:val>
                                        </p:tav>
                                        <p:tav tm="100000">
                                          <p:val>
                                            <p:strVal val="#ppt_h"/>
                                          </p:val>
                                        </p:tav>
                                      </p:tavLst>
                                    </p:anim>
                                    <p:animEffect transition="in" filter="fade">
                                      <p:cBhvr>
                                        <p:cTn id="12" dur="1000"/>
                                        <p:tgtEl>
                                          <p:spTgt spid="22"/>
                                        </p:tgtEl>
                                      </p:cBhvr>
                                    </p:animEffect>
                                  </p:childTnLst>
                                </p:cTn>
                              </p:par>
                              <p:par>
                                <p:cTn id="13" presetID="55" presetClass="entr" presetSubtype="0" fill="hold"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strVal val="#ppt_w*0.70"/>
                                          </p:val>
                                        </p:tav>
                                        <p:tav tm="100000">
                                          <p:val>
                                            <p:strVal val="#ppt_w"/>
                                          </p:val>
                                        </p:tav>
                                      </p:tavLst>
                                    </p:anim>
                                    <p:anim calcmode="lin" valueType="num">
                                      <p:cBhvr>
                                        <p:cTn id="21" dur="1000" fill="hold"/>
                                        <p:tgtEl>
                                          <p:spTgt spid="28"/>
                                        </p:tgtEl>
                                        <p:attrNameLst>
                                          <p:attrName>ppt_h</p:attrName>
                                        </p:attrNameLst>
                                      </p:cBhvr>
                                      <p:tavLst>
                                        <p:tav tm="0">
                                          <p:val>
                                            <p:strVal val="#ppt_h"/>
                                          </p:val>
                                        </p:tav>
                                        <p:tav tm="100000">
                                          <p:val>
                                            <p:strVal val="#ppt_h"/>
                                          </p:val>
                                        </p:tav>
                                      </p:tavLst>
                                    </p:anim>
                                    <p:animEffect transition="in" filter="fade">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69C-14FC-45D7-8CCF-63814323B869}"/>
              </a:ext>
            </a:extLst>
          </p:cNvPr>
          <p:cNvSpPr>
            <a:spLocks noGrp="1"/>
          </p:cNvSpPr>
          <p:nvPr>
            <p:ph type="title"/>
          </p:nvPr>
        </p:nvSpPr>
        <p:spPr>
          <a:xfrm>
            <a:off x="288000" y="774629"/>
            <a:ext cx="9239908" cy="714375"/>
          </a:xfrm>
        </p:spPr>
        <p:txBody>
          <a:bodyPr/>
          <a:lstStyle/>
          <a:p>
            <a:r>
              <a:rPr lang="en-GB" dirty="0"/>
              <a:t>Appendix 2 Portfolio Assessment Guidance</a:t>
            </a:r>
            <a:br>
              <a:rPr lang="en-GB" dirty="0"/>
            </a:br>
            <a:r>
              <a:rPr lang="en-GB" sz="1800" dirty="0"/>
              <a:t>(pages 59-81)</a:t>
            </a:r>
            <a:endParaRPr lang="en-GB" dirty="0"/>
          </a:p>
        </p:txBody>
      </p:sp>
      <p:sp>
        <p:nvSpPr>
          <p:cNvPr id="3" name="Content Placeholder 2">
            <a:extLst>
              <a:ext uri="{FF2B5EF4-FFF2-40B4-BE49-F238E27FC236}">
                <a16:creationId xmlns:a16="http://schemas.microsoft.com/office/drawing/2014/main" id="{1B2E925E-5682-42B3-8972-E25B284C945D}"/>
              </a:ext>
            </a:extLst>
          </p:cNvPr>
          <p:cNvSpPr>
            <a:spLocks noGrp="1"/>
          </p:cNvSpPr>
          <p:nvPr>
            <p:ph idx="1"/>
          </p:nvPr>
        </p:nvSpPr>
        <p:spPr>
          <a:xfrm>
            <a:off x="288000" y="1701209"/>
            <a:ext cx="7984130" cy="4295548"/>
          </a:xfrm>
        </p:spPr>
        <p:txBody>
          <a:bodyPr>
            <a:normAutofit/>
          </a:bodyPr>
          <a:lstStyle/>
          <a:p>
            <a:r>
              <a:rPr lang="en-GB" sz="1800" dirty="0"/>
              <a:t>This section is focussed on providing additional detail around the evidence expectations for the Portfolio.</a:t>
            </a:r>
          </a:p>
          <a:p>
            <a:r>
              <a:rPr lang="en-GB" b="0" dirty="0">
                <a:solidFill>
                  <a:schemeClr val="tx1"/>
                </a:solidFill>
              </a:rPr>
              <a:t>This section contains a new table with the following columns:</a:t>
            </a: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pPr lvl="1"/>
            <a:r>
              <a:rPr lang="en-GB" dirty="0"/>
              <a:t>Within this table the “Skills” column identifies a specific area of the standard, e.g. Leading People.</a:t>
            </a:r>
          </a:p>
          <a:p>
            <a:pPr lvl="1"/>
            <a:r>
              <a:rPr lang="en-GB" sz="1600" dirty="0"/>
              <a:t>The “What is required</a:t>
            </a:r>
            <a:r>
              <a:rPr lang="en-GB" dirty="0"/>
              <a:t>” section identifies specific Assessment Criteria</a:t>
            </a:r>
          </a:p>
          <a:p>
            <a:pPr lvl="1"/>
            <a:r>
              <a:rPr lang="en-GB" sz="1600" dirty="0"/>
              <a:t>Then the “Guidance on evidence types and the quality of evidence” section identifies how the AC identified are measured and examples of what evidence could be for each of these AC.</a:t>
            </a:r>
          </a:p>
          <a:p>
            <a:pPr lvl="1"/>
            <a:endParaRPr lang="en-GB" sz="1600" dirty="0"/>
          </a:p>
        </p:txBody>
      </p:sp>
      <p:sp>
        <p:nvSpPr>
          <p:cNvPr id="6" name="Slide Number Placeholder 5">
            <a:extLst>
              <a:ext uri="{FF2B5EF4-FFF2-40B4-BE49-F238E27FC236}">
                <a16:creationId xmlns:a16="http://schemas.microsoft.com/office/drawing/2014/main" id="{60EE5E93-CC8A-4D7E-B1DF-54F670981E5C}"/>
              </a:ext>
            </a:extLst>
          </p:cNvPr>
          <p:cNvSpPr>
            <a:spLocks noGrp="1"/>
          </p:cNvSpPr>
          <p:nvPr>
            <p:ph type="sldNum" sz="quarter" idx="12"/>
          </p:nvPr>
        </p:nvSpPr>
        <p:spPr/>
        <p:txBody>
          <a:bodyPr/>
          <a:lstStyle/>
          <a:p>
            <a:fld id="{BFEB8C6D-5A13-4B6E-8B47-443F7CF06CA1}" type="slidenum">
              <a:rPr lang="en-GB" smtClean="0"/>
              <a:pPr/>
              <a:t>13</a:t>
            </a:fld>
            <a:endParaRPr lang="en-GB" dirty="0"/>
          </a:p>
        </p:txBody>
      </p:sp>
      <p:pic>
        <p:nvPicPr>
          <p:cNvPr id="7" name="Picture 6">
            <a:extLst>
              <a:ext uri="{FF2B5EF4-FFF2-40B4-BE49-F238E27FC236}">
                <a16:creationId xmlns:a16="http://schemas.microsoft.com/office/drawing/2014/main" id="{8DE7B31E-AA02-46A6-A817-2F95A242D661}"/>
              </a:ext>
            </a:extLst>
          </p:cNvPr>
          <p:cNvPicPr>
            <a:picLocks noChangeAspect="1"/>
          </p:cNvPicPr>
          <p:nvPr/>
        </p:nvPicPr>
        <p:blipFill rotWithShape="1">
          <a:blip r:embed="rId2"/>
          <a:srcRect r="27778" b="7995"/>
          <a:stretch/>
        </p:blipFill>
        <p:spPr>
          <a:xfrm>
            <a:off x="18000" y="2598225"/>
            <a:ext cx="8514575" cy="967022"/>
          </a:xfrm>
          <a:prstGeom prst="rect">
            <a:avLst/>
          </a:prstGeom>
        </p:spPr>
      </p:pic>
    </p:spTree>
    <p:extLst>
      <p:ext uri="{BB962C8B-B14F-4D97-AF65-F5344CB8AC3E}">
        <p14:creationId xmlns:p14="http://schemas.microsoft.com/office/powerpoint/2010/main" val="274360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C3EDA-18E2-4A25-ADED-BA22A13E6AB2}"/>
              </a:ext>
            </a:extLst>
          </p:cNvPr>
          <p:cNvSpPr>
            <a:spLocks noGrp="1"/>
          </p:cNvSpPr>
          <p:nvPr>
            <p:ph idx="1"/>
          </p:nvPr>
        </p:nvSpPr>
        <p:spPr>
          <a:xfrm>
            <a:off x="287999" y="1374211"/>
            <a:ext cx="11230041" cy="4152240"/>
          </a:xfrm>
        </p:spPr>
        <p:txBody>
          <a:bodyPr/>
          <a:lstStyle/>
          <a:p>
            <a:pPr marL="0" lvl="1" indent="0">
              <a:buNone/>
            </a:pPr>
            <a:r>
              <a:rPr lang="en-GB" sz="2000" b="1" dirty="0">
                <a:solidFill>
                  <a:schemeClr val="accent2"/>
                </a:solidFill>
              </a:rPr>
              <a:t>Mapping portfolio from 8410 to EPA</a:t>
            </a:r>
          </a:p>
          <a:p>
            <a:pPr marL="0" lvl="1" indent="0">
              <a:buNone/>
            </a:pPr>
            <a:endParaRPr lang="en-GB" sz="1800" dirty="0"/>
          </a:p>
          <a:p>
            <a:pPr marL="0" lvl="1" indent="0">
              <a:buNone/>
            </a:pPr>
            <a:r>
              <a:rPr lang="en-GB" sz="1800" dirty="0"/>
              <a:t>This includes: </a:t>
            </a:r>
          </a:p>
          <a:p>
            <a:pPr lvl="2"/>
            <a:r>
              <a:rPr lang="en-GB" sz="1800" dirty="0"/>
              <a:t>how criteria from 8410 map to EPA criteria.</a:t>
            </a:r>
          </a:p>
          <a:p>
            <a:pPr lvl="2"/>
            <a:r>
              <a:rPr lang="en-GB" sz="1800" dirty="0"/>
              <a:t>examples of what this evidence could be and how it should be checked and prepared for submission.</a:t>
            </a:r>
          </a:p>
          <a:p>
            <a:endParaRPr lang="en-GB" dirty="0"/>
          </a:p>
        </p:txBody>
      </p:sp>
      <p:sp>
        <p:nvSpPr>
          <p:cNvPr id="6" name="Slide Number Placeholder 5">
            <a:extLst>
              <a:ext uri="{FF2B5EF4-FFF2-40B4-BE49-F238E27FC236}">
                <a16:creationId xmlns:a16="http://schemas.microsoft.com/office/drawing/2014/main" id="{B86B7700-DDD7-4B8C-9F36-F90B1D715F11}"/>
              </a:ext>
            </a:extLst>
          </p:cNvPr>
          <p:cNvSpPr>
            <a:spLocks noGrp="1"/>
          </p:cNvSpPr>
          <p:nvPr>
            <p:ph type="sldNum" sz="quarter" idx="12"/>
          </p:nvPr>
        </p:nvSpPr>
        <p:spPr/>
        <p:txBody>
          <a:bodyPr/>
          <a:lstStyle/>
          <a:p>
            <a:fld id="{BFEB8C6D-5A13-4B6E-8B47-443F7CF06CA1}" type="slidenum">
              <a:rPr lang="en-GB" smtClean="0"/>
              <a:pPr/>
              <a:t>14</a:t>
            </a:fld>
            <a:endParaRPr lang="en-GB" dirty="0"/>
          </a:p>
        </p:txBody>
      </p:sp>
      <p:sp>
        <p:nvSpPr>
          <p:cNvPr id="7" name="Title 1">
            <a:extLst>
              <a:ext uri="{FF2B5EF4-FFF2-40B4-BE49-F238E27FC236}">
                <a16:creationId xmlns:a16="http://schemas.microsoft.com/office/drawing/2014/main" id="{CE4232F2-EC87-4925-BAB9-DC3A91A0CDCA}"/>
              </a:ext>
            </a:extLst>
          </p:cNvPr>
          <p:cNvSpPr>
            <a:spLocks noGrp="1"/>
          </p:cNvSpPr>
          <p:nvPr>
            <p:ph type="title"/>
          </p:nvPr>
        </p:nvSpPr>
        <p:spPr>
          <a:xfrm>
            <a:off x="287338" y="714327"/>
            <a:ext cx="9240837" cy="714375"/>
          </a:xfrm>
        </p:spPr>
        <p:txBody>
          <a:bodyPr/>
          <a:lstStyle/>
          <a:p>
            <a:r>
              <a:rPr lang="en-GB" dirty="0"/>
              <a:t>Portfolio of Evidence</a:t>
            </a:r>
          </a:p>
        </p:txBody>
      </p:sp>
      <p:pic>
        <p:nvPicPr>
          <p:cNvPr id="8" name="Picture 7">
            <a:extLst>
              <a:ext uri="{FF2B5EF4-FFF2-40B4-BE49-F238E27FC236}">
                <a16:creationId xmlns:a16="http://schemas.microsoft.com/office/drawing/2014/main" id="{F6927A14-6979-4D18-A46C-B39732505141}"/>
              </a:ext>
            </a:extLst>
          </p:cNvPr>
          <p:cNvPicPr>
            <a:picLocks noChangeAspect="1"/>
          </p:cNvPicPr>
          <p:nvPr/>
        </p:nvPicPr>
        <p:blipFill>
          <a:blip r:embed="rId3"/>
          <a:stretch>
            <a:fillRect/>
          </a:stretch>
        </p:blipFill>
        <p:spPr>
          <a:xfrm>
            <a:off x="763631" y="3174593"/>
            <a:ext cx="10325100" cy="2838450"/>
          </a:xfrm>
          <a:prstGeom prst="rect">
            <a:avLst/>
          </a:prstGeom>
        </p:spPr>
      </p:pic>
    </p:spTree>
    <p:extLst>
      <p:ext uri="{BB962C8B-B14F-4D97-AF65-F5344CB8AC3E}">
        <p14:creationId xmlns:p14="http://schemas.microsoft.com/office/powerpoint/2010/main" val="336502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31866B-0F13-409F-B481-6679CE96C6E7}"/>
              </a:ext>
            </a:extLst>
          </p:cNvPr>
          <p:cNvSpPr>
            <a:spLocks noGrp="1"/>
          </p:cNvSpPr>
          <p:nvPr>
            <p:ph type="sldNum" sz="quarter" idx="12"/>
          </p:nvPr>
        </p:nvSpPr>
        <p:spPr>
          <a:xfrm>
            <a:off x="4724400" y="6366182"/>
            <a:ext cx="2743200" cy="365125"/>
          </a:xfrm>
        </p:spPr>
        <p:txBody>
          <a:bodyPr/>
          <a:lstStyle/>
          <a:p>
            <a:fld id="{BFEB8C6D-5A13-4B6E-8B47-443F7CF06CA1}" type="slidenum">
              <a:rPr lang="en-GB" smtClean="0"/>
              <a:pPr/>
              <a:t>15</a:t>
            </a:fld>
            <a:endParaRPr lang="en-GB" dirty="0"/>
          </a:p>
        </p:txBody>
      </p:sp>
      <p:sp>
        <p:nvSpPr>
          <p:cNvPr id="7" name="Title 1">
            <a:extLst>
              <a:ext uri="{FF2B5EF4-FFF2-40B4-BE49-F238E27FC236}">
                <a16:creationId xmlns:a16="http://schemas.microsoft.com/office/drawing/2014/main" id="{0039D188-EC10-40ED-A91B-30324375198E}"/>
              </a:ext>
            </a:extLst>
          </p:cNvPr>
          <p:cNvSpPr txBox="1">
            <a:spLocks/>
          </p:cNvSpPr>
          <p:nvPr/>
        </p:nvSpPr>
        <p:spPr>
          <a:xfrm>
            <a:off x="427038" y="469903"/>
            <a:ext cx="11394027" cy="105877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en-GB" dirty="0"/>
              <a:t>General guidance for the portfolio</a:t>
            </a:r>
          </a:p>
        </p:txBody>
      </p:sp>
      <p:sp>
        <p:nvSpPr>
          <p:cNvPr id="8" name="Slide Number Placeholder 2">
            <a:extLst>
              <a:ext uri="{FF2B5EF4-FFF2-40B4-BE49-F238E27FC236}">
                <a16:creationId xmlns:a16="http://schemas.microsoft.com/office/drawing/2014/main" id="{5112ADC1-9F35-4412-9FB0-F2D2A7A710B7}"/>
              </a:ext>
            </a:extLst>
          </p:cNvPr>
          <p:cNvSpPr txBox="1">
            <a:spLocks/>
          </p:cNvSpPr>
          <p:nvPr/>
        </p:nvSpPr>
        <p:spPr>
          <a:xfrm>
            <a:off x="11353805" y="6318257"/>
            <a:ext cx="494497"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83BB6-76BB-4AED-AF1E-827BF27ED19F}" type="slidenum">
              <a:rPr lang="en-US" smtClean="0"/>
              <a:pPr/>
              <a:t>15</a:t>
            </a:fld>
            <a:endParaRPr lang="en-US" dirty="0"/>
          </a:p>
        </p:txBody>
      </p:sp>
      <p:sp>
        <p:nvSpPr>
          <p:cNvPr id="9" name="Rectangle 8">
            <a:extLst>
              <a:ext uri="{FF2B5EF4-FFF2-40B4-BE49-F238E27FC236}">
                <a16:creationId xmlns:a16="http://schemas.microsoft.com/office/drawing/2014/main" id="{CAABACA1-09A1-4D89-AA50-9952134F8791}"/>
              </a:ext>
            </a:extLst>
          </p:cNvPr>
          <p:cNvSpPr/>
          <p:nvPr/>
        </p:nvSpPr>
        <p:spPr>
          <a:xfrm>
            <a:off x="427040" y="1046757"/>
            <a:ext cx="7737246" cy="4703852"/>
          </a:xfrm>
          <a:prstGeom prst="rect">
            <a:avLst/>
          </a:prstGeom>
        </p:spPr>
        <p:txBody>
          <a:bodyPr wrap="square">
            <a:spAutoFit/>
          </a:bodyPr>
          <a:lstStyle/>
          <a:p>
            <a:pPr marL="0" lvl="1">
              <a:lnSpc>
                <a:spcPts val="2300"/>
              </a:lnSpc>
              <a:spcBef>
                <a:spcPts val="500"/>
              </a:spcBef>
              <a:spcAft>
                <a:spcPts val="600"/>
              </a:spcAft>
              <a:buClr>
                <a:schemeClr val="accent3"/>
              </a:buClr>
            </a:pPr>
            <a:r>
              <a:rPr lang="en-US" b="1" dirty="0">
                <a:solidFill>
                  <a:schemeClr val="accent2"/>
                </a:solidFill>
                <a:latin typeface="Arial" panose="020B0604020202020204" pitchFamily="34" charset="0"/>
                <a:cs typeface="Arial" panose="020B0604020202020204" pitchFamily="34" charset="0"/>
              </a:rPr>
              <a:t>The Portfolio needs to holistically show:</a:t>
            </a:r>
          </a:p>
          <a:p>
            <a:pPr marL="228600" lvl="1" indent="-228600">
              <a:spcBef>
                <a:spcPts val="500"/>
              </a:spcBef>
              <a:spcAft>
                <a:spcPts val="600"/>
              </a:spcAft>
              <a:buClr>
                <a:schemeClr val="accent3"/>
              </a:buClr>
              <a:buFont typeface="Symbol" panose="05050102010706020507" pitchFamily="18" charset="2"/>
              <a:buChar char="·"/>
            </a:pPr>
            <a:r>
              <a:rPr lang="en-US" dirty="0">
                <a:latin typeface="Arial" panose="020B0604020202020204" pitchFamily="34" charset="0"/>
                <a:cs typeface="Arial" panose="020B0604020202020204" pitchFamily="34" charset="0"/>
              </a:rPr>
              <a:t>Acquisition and demonstration of skills</a:t>
            </a:r>
          </a:p>
          <a:p>
            <a:pPr marL="228600" lvl="1" indent="-228600">
              <a:spcBef>
                <a:spcPts val="500"/>
              </a:spcBef>
              <a:spcAft>
                <a:spcPts val="600"/>
              </a:spcAft>
              <a:buClr>
                <a:schemeClr val="accent3"/>
              </a:buClr>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228600" lvl="1" indent="-228600">
              <a:spcBef>
                <a:spcPts val="500"/>
              </a:spcBef>
              <a:spcAft>
                <a:spcPts val="600"/>
              </a:spcAft>
              <a:buClr>
                <a:schemeClr val="accent3"/>
              </a:buClr>
              <a:buFont typeface="Symbol" panose="05050102010706020507" pitchFamily="18" charset="2"/>
              <a:buChar char="·"/>
            </a:pPr>
            <a:r>
              <a:rPr lang="en-US" dirty="0">
                <a:latin typeface="Arial" panose="020B0604020202020204" pitchFamily="34" charset="0"/>
                <a:cs typeface="Arial" panose="020B0604020202020204" pitchFamily="34" charset="0"/>
              </a:rPr>
              <a:t>Demonstration of </a:t>
            </a:r>
            <a:r>
              <a:rPr lang="en-GB" dirty="0">
                <a:latin typeface="Arial" panose="020B0604020202020204" pitchFamily="34" charset="0"/>
                <a:cs typeface="Arial" panose="020B0604020202020204" pitchFamily="34" charset="0"/>
              </a:rPr>
              <a:t>behaviours</a:t>
            </a:r>
          </a:p>
          <a:p>
            <a:pPr marL="228600" lvl="1" indent="-228600">
              <a:spcBef>
                <a:spcPts val="500"/>
              </a:spcBef>
              <a:spcAft>
                <a:spcPts val="600"/>
              </a:spcAft>
              <a:buClr>
                <a:schemeClr val="accent3"/>
              </a:buClr>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228600" lvl="1" indent="-228600">
              <a:spcBef>
                <a:spcPts val="500"/>
              </a:spcBef>
              <a:spcAft>
                <a:spcPts val="600"/>
              </a:spcAft>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Evidence collected towards the end of their apprenticeship program, as candidates become independent in their work and complete larger activities, is likely to provide the most holistic evidence </a:t>
            </a:r>
          </a:p>
          <a:p>
            <a:pPr marL="228600" lvl="1" indent="-228600">
              <a:spcBef>
                <a:spcPts val="500"/>
              </a:spcBef>
              <a:spcAft>
                <a:spcPts val="600"/>
              </a:spcAft>
              <a:buClr>
                <a:schemeClr val="accent3"/>
              </a:buClr>
              <a:buFont typeface="Symbol" panose="05050102010706020507" pitchFamily="18" charset="2"/>
              <a:buChar char="·"/>
            </a:pPr>
            <a:endParaRPr lang="en-GB" dirty="0">
              <a:latin typeface="Arial" panose="020B0604020202020204" pitchFamily="34" charset="0"/>
              <a:cs typeface="Arial" panose="020B0604020202020204" pitchFamily="34" charset="0"/>
            </a:endParaRPr>
          </a:p>
          <a:p>
            <a:pPr marL="228600" lvl="1" indent="-228600">
              <a:spcBef>
                <a:spcPts val="500"/>
              </a:spcBef>
              <a:spcAft>
                <a:spcPts val="600"/>
              </a:spcAft>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Contextualisation by learners is key</a:t>
            </a:r>
          </a:p>
          <a:p>
            <a:pPr marL="228600" lvl="1" indent="-228600">
              <a:spcBef>
                <a:spcPts val="500"/>
              </a:spcBef>
              <a:spcAft>
                <a:spcPts val="600"/>
              </a:spcAft>
              <a:buClr>
                <a:schemeClr val="accent3"/>
              </a:buClr>
              <a:buFont typeface="Symbol" panose="05050102010706020507" pitchFamily="18" charset="2"/>
              <a:buChar char="·"/>
            </a:pPr>
            <a:endParaRPr lang="en-GB" dirty="0">
              <a:latin typeface="Arial" panose="020B0604020202020204" pitchFamily="34" charset="0"/>
              <a:cs typeface="Arial" panose="020B0604020202020204" pitchFamily="34" charset="0"/>
            </a:endParaRPr>
          </a:p>
          <a:p>
            <a:pPr marL="228600" lvl="1" indent="-228600">
              <a:spcBef>
                <a:spcPts val="500"/>
              </a:spcBef>
              <a:spcAft>
                <a:spcPts val="600"/>
              </a:spcAft>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Apprentice’s role in producing the work must be clear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2871-6B6F-4480-974B-28E5C23C2264}"/>
              </a:ext>
            </a:extLst>
          </p:cNvPr>
          <p:cNvSpPr>
            <a:spLocks noGrp="1"/>
          </p:cNvSpPr>
          <p:nvPr>
            <p:ph type="title"/>
          </p:nvPr>
        </p:nvSpPr>
        <p:spPr/>
        <p:txBody>
          <a:bodyPr/>
          <a:lstStyle/>
          <a:p>
            <a:r>
              <a:rPr lang="en-GB" dirty="0"/>
              <a:t>Exemplar Materials</a:t>
            </a:r>
          </a:p>
        </p:txBody>
      </p:sp>
      <p:sp>
        <p:nvSpPr>
          <p:cNvPr id="3" name="Content Placeholder 2">
            <a:extLst>
              <a:ext uri="{FF2B5EF4-FFF2-40B4-BE49-F238E27FC236}">
                <a16:creationId xmlns:a16="http://schemas.microsoft.com/office/drawing/2014/main" id="{EE742AE3-CD7E-4336-91EA-BD9355158FC5}"/>
              </a:ext>
            </a:extLst>
          </p:cNvPr>
          <p:cNvSpPr>
            <a:spLocks noGrp="1"/>
          </p:cNvSpPr>
          <p:nvPr>
            <p:ph idx="1"/>
          </p:nvPr>
        </p:nvSpPr>
        <p:spPr>
          <a:xfrm>
            <a:off x="288000" y="1707840"/>
            <a:ext cx="5198402" cy="4421460"/>
          </a:xfrm>
        </p:spPr>
        <p:txBody>
          <a:bodyPr>
            <a:normAutofit/>
          </a:bodyPr>
          <a:lstStyle/>
          <a:p>
            <a:r>
              <a:rPr lang="en-GB" dirty="0"/>
              <a:t>New exemplar materials for Level 3 Team Leader/</a:t>
            </a:r>
          </a:p>
          <a:p>
            <a:r>
              <a:rPr lang="en-GB" dirty="0"/>
              <a:t>Supervisor End-point assessment</a:t>
            </a:r>
          </a:p>
          <a:p>
            <a:r>
              <a:rPr lang="en-GB" dirty="0">
                <a:solidFill>
                  <a:schemeClr val="tx1"/>
                </a:solidFill>
              </a:rPr>
              <a:t>Exemplar materials include:</a:t>
            </a:r>
          </a:p>
          <a:p>
            <a:pPr lvl="1"/>
            <a:r>
              <a:rPr lang="en-GB" dirty="0"/>
              <a:t>Skills scan</a:t>
            </a:r>
          </a:p>
          <a:p>
            <a:pPr lvl="1"/>
            <a:r>
              <a:rPr lang="en-GB" dirty="0"/>
              <a:t>Professional discussion transcript</a:t>
            </a:r>
          </a:p>
          <a:p>
            <a:pPr lvl="1"/>
            <a:r>
              <a:rPr lang="en-GB" dirty="0"/>
              <a:t>Professional discussion example recording form </a:t>
            </a:r>
          </a:p>
          <a:p>
            <a:pPr lvl="1"/>
            <a:r>
              <a:rPr lang="en-GB" dirty="0"/>
              <a:t>Competency-based interview transcript</a:t>
            </a:r>
          </a:p>
          <a:p>
            <a:pPr lvl="1"/>
            <a:r>
              <a:rPr lang="en-GB" dirty="0"/>
              <a:t>Competency-based example recording form</a:t>
            </a:r>
          </a:p>
          <a:p>
            <a:endParaRPr lang="en-GB" dirty="0"/>
          </a:p>
        </p:txBody>
      </p:sp>
      <p:sp>
        <p:nvSpPr>
          <p:cNvPr id="6" name="Slide Number Placeholder 5">
            <a:extLst>
              <a:ext uri="{FF2B5EF4-FFF2-40B4-BE49-F238E27FC236}">
                <a16:creationId xmlns:a16="http://schemas.microsoft.com/office/drawing/2014/main" id="{C3BF02E3-F0F4-48EC-A087-D08807E78C9F}"/>
              </a:ext>
            </a:extLst>
          </p:cNvPr>
          <p:cNvSpPr>
            <a:spLocks noGrp="1"/>
          </p:cNvSpPr>
          <p:nvPr>
            <p:ph type="sldNum" sz="quarter" idx="12"/>
          </p:nvPr>
        </p:nvSpPr>
        <p:spPr/>
        <p:txBody>
          <a:bodyPr/>
          <a:lstStyle/>
          <a:p>
            <a:fld id="{BFEB8C6D-5A13-4B6E-8B47-443F7CF06CA1}" type="slidenum">
              <a:rPr lang="en-GB" smtClean="0"/>
              <a:pPr/>
              <a:t>16</a:t>
            </a:fld>
            <a:endParaRPr lang="en-GB" dirty="0"/>
          </a:p>
        </p:txBody>
      </p:sp>
      <p:pic>
        <p:nvPicPr>
          <p:cNvPr id="1026" name="Picture 2" descr="image006">
            <a:extLst>
              <a:ext uri="{FF2B5EF4-FFF2-40B4-BE49-F238E27FC236}">
                <a16:creationId xmlns:a16="http://schemas.microsoft.com/office/drawing/2014/main" id="{D4F9C108-0491-4E85-8DEC-C8E14D016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745669"/>
            <a:ext cx="6433198" cy="51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2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A98399-24D3-47B5-8006-DEBC600BDC87}"/>
              </a:ext>
            </a:extLst>
          </p:cNvPr>
          <p:cNvSpPr>
            <a:spLocks noGrp="1"/>
          </p:cNvSpPr>
          <p:nvPr>
            <p:ph type="sldNum" sz="quarter" idx="12"/>
          </p:nvPr>
        </p:nvSpPr>
        <p:spPr/>
        <p:txBody>
          <a:bodyPr/>
          <a:lstStyle/>
          <a:p>
            <a:fld id="{BFEB8C6D-5A13-4B6E-8B47-443F7CF06CA1}" type="slidenum">
              <a:rPr lang="en-GB" smtClean="0"/>
              <a:pPr/>
              <a:t>17</a:t>
            </a:fld>
            <a:endParaRPr lang="en-GB" dirty="0"/>
          </a:p>
        </p:txBody>
      </p:sp>
      <p:pic>
        <p:nvPicPr>
          <p:cNvPr id="7" name="Picture 6">
            <a:extLst>
              <a:ext uri="{FF2B5EF4-FFF2-40B4-BE49-F238E27FC236}">
                <a16:creationId xmlns:a16="http://schemas.microsoft.com/office/drawing/2014/main" id="{6F735C6E-B216-451A-913A-7BC1CB579580}"/>
              </a:ext>
            </a:extLst>
          </p:cNvPr>
          <p:cNvPicPr>
            <a:picLocks noChangeAspect="1"/>
          </p:cNvPicPr>
          <p:nvPr/>
        </p:nvPicPr>
        <p:blipFill>
          <a:blip r:embed="rId3"/>
          <a:stretch>
            <a:fillRect/>
          </a:stretch>
        </p:blipFill>
        <p:spPr>
          <a:xfrm>
            <a:off x="614255" y="347118"/>
            <a:ext cx="7697775" cy="5394960"/>
          </a:xfrm>
          <a:prstGeom prst="rect">
            <a:avLst/>
          </a:prstGeom>
        </p:spPr>
      </p:pic>
    </p:spTree>
    <p:extLst>
      <p:ext uri="{BB962C8B-B14F-4D97-AF65-F5344CB8AC3E}">
        <p14:creationId xmlns:p14="http://schemas.microsoft.com/office/powerpoint/2010/main" val="152065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8C6D-5A13-4B6E-8B47-443F7CF06CA1}" type="slidenum">
              <a:rPr lang="en-GB" smtClean="0"/>
              <a:pPr/>
              <a:t>18</a:t>
            </a:fld>
            <a:endParaRPr lang="en-GB" dirty="0"/>
          </a:p>
        </p:txBody>
      </p:sp>
      <p:sp>
        <p:nvSpPr>
          <p:cNvPr id="5" name="Title 4"/>
          <p:cNvSpPr>
            <a:spLocks noGrp="1"/>
          </p:cNvSpPr>
          <p:nvPr>
            <p:ph type="ctrTitle"/>
          </p:nvPr>
        </p:nvSpPr>
        <p:spPr>
          <a:xfrm>
            <a:off x="339867" y="1770727"/>
            <a:ext cx="9144000" cy="1589702"/>
          </a:xfrm>
        </p:spPr>
        <p:txBody>
          <a:bodyPr/>
          <a:lstStyle/>
          <a:p>
            <a:r>
              <a:rPr lang="en-GB" sz="6600" dirty="0"/>
              <a:t>Questions</a:t>
            </a:r>
          </a:p>
        </p:txBody>
      </p:sp>
      <p:sp>
        <p:nvSpPr>
          <p:cNvPr id="6" name="Subtitle 5"/>
          <p:cNvSpPr>
            <a:spLocks noGrp="1"/>
          </p:cNvSpPr>
          <p:nvPr>
            <p:ph type="subTitle" idx="1"/>
          </p:nvPr>
        </p:nvSpPr>
        <p:spPr>
          <a:xfrm>
            <a:off x="339867" y="3349601"/>
            <a:ext cx="6502267" cy="534987"/>
          </a:xfrm>
        </p:spPr>
        <p:txBody>
          <a:bodyPr>
            <a:noAutofit/>
          </a:bodyPr>
          <a:lstStyle/>
          <a:p>
            <a:pPr algn="ctr"/>
            <a:r>
              <a:rPr lang="en-GB" sz="9600" b="1" dirty="0"/>
              <a:t>answers</a:t>
            </a:r>
          </a:p>
        </p:txBody>
      </p:sp>
    </p:spTree>
    <p:extLst>
      <p:ext uri="{BB962C8B-B14F-4D97-AF65-F5344CB8AC3E}">
        <p14:creationId xmlns:p14="http://schemas.microsoft.com/office/powerpoint/2010/main" val="396108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FD6E3-05F9-4E39-A7E4-937192195E32}"/>
              </a:ext>
            </a:extLst>
          </p:cNvPr>
          <p:cNvSpPr>
            <a:spLocks noGrp="1"/>
          </p:cNvSpPr>
          <p:nvPr>
            <p:ph type="title"/>
          </p:nvPr>
        </p:nvSpPr>
        <p:spPr/>
        <p:txBody>
          <a:bodyPr/>
          <a:lstStyle/>
          <a:p>
            <a:r>
              <a:rPr lang="en-GB" dirty="0"/>
              <a:t>Key documents and contacts</a:t>
            </a:r>
          </a:p>
        </p:txBody>
      </p:sp>
      <p:sp>
        <p:nvSpPr>
          <p:cNvPr id="8" name="Content Placeholder 7">
            <a:extLst>
              <a:ext uri="{FF2B5EF4-FFF2-40B4-BE49-F238E27FC236}">
                <a16:creationId xmlns:a16="http://schemas.microsoft.com/office/drawing/2014/main" id="{6202F66D-C666-4EFA-B3D1-CF6D849B42E3}"/>
              </a:ext>
            </a:extLst>
          </p:cNvPr>
          <p:cNvSpPr>
            <a:spLocks noGrp="1"/>
          </p:cNvSpPr>
          <p:nvPr>
            <p:ph idx="1"/>
          </p:nvPr>
        </p:nvSpPr>
        <p:spPr>
          <a:xfrm>
            <a:off x="288000" y="1707840"/>
            <a:ext cx="7883543" cy="4152240"/>
          </a:xfrm>
        </p:spPr>
        <p:txBody>
          <a:bodyPr>
            <a:normAutofit fontScale="92500"/>
          </a:bodyPr>
          <a:lstStyle/>
          <a:p>
            <a:r>
              <a:rPr lang="en-GB" dirty="0"/>
              <a:t>Key Documents </a:t>
            </a:r>
          </a:p>
          <a:p>
            <a:r>
              <a:rPr lang="en-GB" u="sng" dirty="0">
                <a:solidFill>
                  <a:srgbClr val="00B0F0"/>
                </a:solidFill>
                <a:hlinkClick r:id="rId2"/>
              </a:rPr>
              <a:t>EPA Pack, Recording Forms and Mapping document</a:t>
            </a:r>
            <a:r>
              <a:rPr lang="en-GB" u="sng" dirty="0">
                <a:solidFill>
                  <a:srgbClr val="00B0F0"/>
                </a:solidFill>
              </a:rPr>
              <a:t> </a:t>
            </a:r>
            <a:endParaRPr lang="en-GB" dirty="0">
              <a:solidFill>
                <a:srgbClr val="00B0F0"/>
              </a:solidFill>
            </a:endParaRPr>
          </a:p>
          <a:p>
            <a:r>
              <a:rPr lang="en-GB" u="sng" dirty="0">
                <a:solidFill>
                  <a:srgbClr val="00B0F0"/>
                </a:solidFill>
                <a:hlinkClick r:id="rId3"/>
              </a:rPr>
              <a:t>Walled Garden Booking Guide</a:t>
            </a:r>
            <a:endParaRPr lang="en-GB" dirty="0">
              <a:solidFill>
                <a:srgbClr val="00B0F0"/>
              </a:solidFill>
            </a:endParaRPr>
          </a:p>
          <a:p>
            <a:r>
              <a:rPr lang="en-GB" u="sng" dirty="0">
                <a:solidFill>
                  <a:srgbClr val="00B0F0"/>
                </a:solidFill>
                <a:hlinkClick r:id="rId4"/>
              </a:rPr>
              <a:t>EPA Portal Guide</a:t>
            </a:r>
            <a:endParaRPr lang="en-GB" dirty="0">
              <a:solidFill>
                <a:srgbClr val="00B0F0"/>
              </a:solidFill>
            </a:endParaRPr>
          </a:p>
          <a:p>
            <a:r>
              <a:rPr lang="en-GB" u="sng" dirty="0">
                <a:solidFill>
                  <a:srgbClr val="00B0F0"/>
                </a:solidFill>
                <a:hlinkClick r:id="rId5"/>
              </a:rPr>
              <a:t>8 Steps – EPA Journey</a:t>
            </a:r>
            <a:r>
              <a:rPr lang="en-GB" u="sng" dirty="0">
                <a:solidFill>
                  <a:srgbClr val="00B0F0"/>
                </a:solidFill>
              </a:rPr>
              <a:t> </a:t>
            </a:r>
            <a:endParaRPr lang="en-GB" dirty="0">
              <a:solidFill>
                <a:srgbClr val="00B0F0"/>
              </a:solidFill>
            </a:endParaRPr>
          </a:p>
          <a:p>
            <a:r>
              <a:rPr lang="en-GB" dirty="0"/>
              <a:t>Key Contacts</a:t>
            </a:r>
          </a:p>
          <a:p>
            <a:r>
              <a:rPr lang="en-GB" dirty="0"/>
              <a:t>EPA Support Team - </a:t>
            </a:r>
            <a:r>
              <a:rPr lang="en-GB" u="sng" dirty="0">
                <a:hlinkClick r:id="rId6"/>
              </a:rPr>
              <a:t>epasupport@cityandguilds.com</a:t>
            </a:r>
            <a:r>
              <a:rPr lang="en-GB" dirty="0"/>
              <a:t> </a:t>
            </a:r>
          </a:p>
          <a:p>
            <a:r>
              <a:rPr lang="en-GB" dirty="0"/>
              <a:t>Brett Keegan, Technical Advisor for Leadership &amp; Management – </a:t>
            </a:r>
            <a:r>
              <a:rPr lang="en-GB" u="sng" dirty="0">
                <a:hlinkClick r:id="rId7"/>
              </a:rPr>
              <a:t>brett.keegan@cityandguilds.com</a:t>
            </a:r>
            <a:r>
              <a:rPr lang="en-GB" dirty="0"/>
              <a:t> </a:t>
            </a:r>
          </a:p>
          <a:p>
            <a:r>
              <a:rPr lang="en-GB" dirty="0"/>
              <a:t>Rebecca Hollamby, EPA Partnership Manager - </a:t>
            </a:r>
            <a:r>
              <a:rPr lang="en-GB" u="sng" dirty="0">
                <a:hlinkClick r:id="rId8"/>
              </a:rPr>
              <a:t>rebecca.hollamby@cityandguilds.com</a:t>
            </a:r>
            <a:r>
              <a:rPr lang="en-GB" dirty="0"/>
              <a:t> </a:t>
            </a:r>
          </a:p>
          <a:p>
            <a:r>
              <a:rPr lang="en-GB" dirty="0"/>
              <a:t>Joseph Ballantine, Industry Manager Leadership and Management - </a:t>
            </a:r>
            <a:r>
              <a:rPr lang="en-GB" u="sng" dirty="0">
                <a:hlinkClick r:id="rId9"/>
              </a:rPr>
              <a:t>Joseph.Ballantine@i-l-m.com</a:t>
            </a:r>
            <a:r>
              <a:rPr lang="en-GB" u="sng" dirty="0"/>
              <a:t> </a:t>
            </a:r>
            <a:endParaRPr lang="en-GB" dirty="0"/>
          </a:p>
          <a:p>
            <a:endParaRPr lang="en-GB" dirty="0"/>
          </a:p>
        </p:txBody>
      </p:sp>
      <p:sp>
        <p:nvSpPr>
          <p:cNvPr id="2" name="Date Placeholder 1">
            <a:extLst>
              <a:ext uri="{FF2B5EF4-FFF2-40B4-BE49-F238E27FC236}">
                <a16:creationId xmlns:a16="http://schemas.microsoft.com/office/drawing/2014/main" id="{082C96BD-6B97-4EAC-B3CA-3A372B95BB0B}"/>
              </a:ext>
            </a:extLst>
          </p:cNvPr>
          <p:cNvSpPr>
            <a:spLocks noGrp="1"/>
          </p:cNvSpPr>
          <p:nvPr>
            <p:ph type="dt" sz="half" idx="10"/>
          </p:nvPr>
        </p:nvSpPr>
        <p:spPr/>
        <p:txBody>
          <a:bodyPr/>
          <a:lstStyle/>
          <a:p>
            <a:fld id="{F501E323-D751-42D9-965B-86675664D445}" type="datetime4">
              <a:rPr lang="en-GB" smtClean="0"/>
              <a:t>01 October 2019</a:t>
            </a:fld>
            <a:endParaRPr lang="en-GB" dirty="0"/>
          </a:p>
        </p:txBody>
      </p:sp>
      <p:sp>
        <p:nvSpPr>
          <p:cNvPr id="3" name="Footer Placeholder 2">
            <a:extLst>
              <a:ext uri="{FF2B5EF4-FFF2-40B4-BE49-F238E27FC236}">
                <a16:creationId xmlns:a16="http://schemas.microsoft.com/office/drawing/2014/main" id="{DF9ADCFF-59C2-4D13-9DA0-E3E86B6110E6}"/>
              </a:ext>
            </a:extLst>
          </p:cNvPr>
          <p:cNvSpPr>
            <a:spLocks noGrp="1"/>
          </p:cNvSpPr>
          <p:nvPr>
            <p:ph type="ftr" sz="quarter" idx="11"/>
          </p:nvPr>
        </p:nvSpPr>
        <p:spPr/>
        <p:txBody>
          <a:bodyPr/>
          <a:lstStyle/>
          <a:p>
            <a:r>
              <a:rPr lang="en-GB"/>
              <a:t>Presentation Heading - Subheading</a:t>
            </a:r>
            <a:endParaRPr lang="en-GB" dirty="0"/>
          </a:p>
        </p:txBody>
      </p:sp>
      <p:sp>
        <p:nvSpPr>
          <p:cNvPr id="4" name="Slide Number Placeholder 3">
            <a:extLst>
              <a:ext uri="{FF2B5EF4-FFF2-40B4-BE49-F238E27FC236}">
                <a16:creationId xmlns:a16="http://schemas.microsoft.com/office/drawing/2014/main" id="{C1587A4C-C23D-41EB-8F2E-2898CFA1974F}"/>
              </a:ext>
            </a:extLst>
          </p:cNvPr>
          <p:cNvSpPr>
            <a:spLocks noGrp="1"/>
          </p:cNvSpPr>
          <p:nvPr>
            <p:ph type="sldNum" sz="quarter" idx="12"/>
          </p:nvPr>
        </p:nvSpPr>
        <p:spPr/>
        <p:txBody>
          <a:bodyPr/>
          <a:lstStyle/>
          <a:p>
            <a:fld id="{BFEB8C6D-5A13-4B6E-8B47-443F7CF06CA1}" type="slidenum">
              <a:rPr lang="en-GB" smtClean="0"/>
              <a:pPr/>
              <a:t>19</a:t>
            </a:fld>
            <a:endParaRPr lang="en-GB" dirty="0"/>
          </a:p>
        </p:txBody>
      </p:sp>
    </p:spTree>
    <p:extLst>
      <p:ext uri="{BB962C8B-B14F-4D97-AF65-F5344CB8AC3E}">
        <p14:creationId xmlns:p14="http://schemas.microsoft.com/office/powerpoint/2010/main" val="214740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00" y="736660"/>
            <a:ext cx="9239908" cy="714375"/>
          </a:xfrm>
        </p:spPr>
        <p:txBody>
          <a:bodyPr/>
          <a:lstStyle/>
          <a:p>
            <a:r>
              <a:rPr lang="en-GB" dirty="0"/>
              <a:t>What we’ll cover</a:t>
            </a:r>
          </a:p>
        </p:txBody>
      </p:sp>
      <p:sp>
        <p:nvSpPr>
          <p:cNvPr id="3" name="Content Placeholder 2"/>
          <p:cNvSpPr>
            <a:spLocks noGrp="1"/>
          </p:cNvSpPr>
          <p:nvPr>
            <p:ph idx="1"/>
          </p:nvPr>
        </p:nvSpPr>
        <p:spPr>
          <a:xfrm>
            <a:off x="288000" y="1306286"/>
            <a:ext cx="8620870" cy="4553794"/>
          </a:xfrm>
        </p:spPr>
        <p:txBody>
          <a:bodyPr>
            <a:normAutofit/>
          </a:bodyPr>
          <a:lstStyle/>
          <a:p>
            <a:r>
              <a:rPr lang="en-GB" sz="1800" dirty="0"/>
              <a:t>Level 3 Team Leader/Supervisor EPA Pack</a:t>
            </a:r>
          </a:p>
          <a:p>
            <a:pPr lvl="1"/>
            <a:r>
              <a:rPr lang="en-GB" sz="1800" b="1" dirty="0"/>
              <a:t>What’s in the pack and where’s the key info: </a:t>
            </a:r>
          </a:p>
          <a:p>
            <a:pPr lvl="2"/>
            <a:r>
              <a:rPr lang="en-GB" sz="1800" dirty="0"/>
              <a:t>Overview</a:t>
            </a:r>
          </a:p>
          <a:p>
            <a:pPr lvl="2"/>
            <a:r>
              <a:rPr lang="en-GB" sz="1800" dirty="0"/>
              <a:t>Explanation of key sections and what you’ll find in them</a:t>
            </a:r>
          </a:p>
          <a:p>
            <a:pPr lvl="2"/>
            <a:endParaRPr lang="en-GB" sz="1800" dirty="0"/>
          </a:p>
          <a:p>
            <a:pPr lvl="1"/>
            <a:r>
              <a:rPr lang="en-GB" sz="1800" b="1" dirty="0"/>
              <a:t>Focus on assessment methods</a:t>
            </a:r>
          </a:p>
          <a:p>
            <a:pPr lvl="2"/>
            <a:r>
              <a:rPr lang="en-GB" sz="1800" dirty="0"/>
              <a:t>Key info on each method, what additional guidance we provide and where to find it.</a:t>
            </a:r>
          </a:p>
          <a:p>
            <a:pPr lvl="2"/>
            <a:r>
              <a:rPr lang="en-GB" sz="1800" dirty="0"/>
              <a:t>Portfolio focus:</a:t>
            </a:r>
          </a:p>
          <a:p>
            <a:pPr lvl="3"/>
            <a:r>
              <a:rPr lang="en-GB" sz="1800" dirty="0"/>
              <a:t>Evidence types</a:t>
            </a:r>
          </a:p>
          <a:p>
            <a:pPr lvl="3"/>
            <a:r>
              <a:rPr lang="en-GB" sz="1800" dirty="0"/>
              <a:t>Portfolio checklist to support evidence selection and preparation</a:t>
            </a:r>
          </a:p>
          <a:p>
            <a:pPr marL="462600" lvl="3" indent="0">
              <a:buNone/>
            </a:pPr>
            <a:endParaRPr lang="en-GB" sz="1800" dirty="0"/>
          </a:p>
          <a:p>
            <a:pPr lvl="1"/>
            <a:r>
              <a:rPr lang="en-GB" sz="1800" dirty="0"/>
              <a:t>Additional documents available (Exemplar materials and mapping documents)</a:t>
            </a:r>
          </a:p>
        </p:txBody>
      </p:sp>
      <p:sp>
        <p:nvSpPr>
          <p:cNvPr id="6" name="Slide Number Placeholder 5"/>
          <p:cNvSpPr>
            <a:spLocks noGrp="1"/>
          </p:cNvSpPr>
          <p:nvPr>
            <p:ph type="sldNum" sz="quarter" idx="12"/>
          </p:nvPr>
        </p:nvSpPr>
        <p:spPr/>
        <p:txBody>
          <a:bodyPr/>
          <a:lstStyle/>
          <a:p>
            <a:fld id="{BFEB8C6D-5A13-4B6E-8B47-443F7CF06CA1}" type="slidenum">
              <a:rPr lang="en-GB" smtClean="0"/>
              <a:pPr/>
              <a:t>2</a:t>
            </a:fld>
            <a:endParaRPr lang="en-GB" dirty="0"/>
          </a:p>
        </p:txBody>
      </p:sp>
    </p:spTree>
    <p:extLst>
      <p:ext uri="{BB962C8B-B14F-4D97-AF65-F5344CB8AC3E}">
        <p14:creationId xmlns:p14="http://schemas.microsoft.com/office/powerpoint/2010/main" val="333221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134" y="2972993"/>
            <a:ext cx="4944400" cy="1589702"/>
          </a:xfrm>
        </p:spPr>
        <p:txBody>
          <a:bodyPr>
            <a:noAutofit/>
          </a:bodyPr>
          <a:lstStyle/>
          <a:p>
            <a:pPr algn="ctr"/>
            <a:r>
              <a:rPr lang="en-GB" sz="12000" dirty="0"/>
              <a:t>Thank </a:t>
            </a:r>
            <a:br>
              <a:rPr lang="en-GB" sz="12000" dirty="0"/>
            </a:br>
            <a:r>
              <a:rPr lang="en-GB" sz="12000" dirty="0"/>
              <a:t>you</a:t>
            </a:r>
          </a:p>
        </p:txBody>
      </p:sp>
      <p:sp>
        <p:nvSpPr>
          <p:cNvPr id="5" name="Slide Number Placeholder 4"/>
          <p:cNvSpPr>
            <a:spLocks noGrp="1"/>
          </p:cNvSpPr>
          <p:nvPr>
            <p:ph type="sldNum" sz="quarter" idx="12"/>
          </p:nvPr>
        </p:nvSpPr>
        <p:spPr/>
        <p:txBody>
          <a:bodyPr/>
          <a:lstStyle/>
          <a:p>
            <a:fld id="{BFEB8C6D-5A13-4B6E-8B47-443F7CF06CA1}" type="slidenum">
              <a:rPr lang="en-GB" smtClean="0"/>
              <a:pPr/>
              <a:t>20</a:t>
            </a:fld>
            <a:endParaRPr lang="en-GB" dirty="0"/>
          </a:p>
        </p:txBody>
      </p:sp>
    </p:spTree>
    <p:extLst>
      <p:ext uri="{BB962C8B-B14F-4D97-AF65-F5344CB8AC3E}">
        <p14:creationId xmlns:p14="http://schemas.microsoft.com/office/powerpoint/2010/main" val="161112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9F2E-094C-4BAC-8C2F-D0936B73B959}"/>
              </a:ext>
            </a:extLst>
          </p:cNvPr>
          <p:cNvSpPr>
            <a:spLocks noGrp="1"/>
          </p:cNvSpPr>
          <p:nvPr>
            <p:ph type="title"/>
          </p:nvPr>
        </p:nvSpPr>
        <p:spPr>
          <a:xfrm>
            <a:off x="287999" y="731220"/>
            <a:ext cx="11382815" cy="714375"/>
          </a:xfrm>
        </p:spPr>
        <p:txBody>
          <a:bodyPr/>
          <a:lstStyle/>
          <a:p>
            <a:r>
              <a:rPr lang="en-GB" dirty="0"/>
              <a:t>The Documents</a:t>
            </a:r>
          </a:p>
        </p:txBody>
      </p:sp>
      <p:sp>
        <p:nvSpPr>
          <p:cNvPr id="3" name="Content Placeholder 2">
            <a:extLst>
              <a:ext uri="{FF2B5EF4-FFF2-40B4-BE49-F238E27FC236}">
                <a16:creationId xmlns:a16="http://schemas.microsoft.com/office/drawing/2014/main" id="{6C29E48E-6DF3-49A7-B366-69C63C71E4AF}"/>
              </a:ext>
            </a:extLst>
          </p:cNvPr>
          <p:cNvSpPr>
            <a:spLocks noGrp="1"/>
          </p:cNvSpPr>
          <p:nvPr>
            <p:ph idx="1"/>
          </p:nvPr>
        </p:nvSpPr>
        <p:spPr>
          <a:xfrm>
            <a:off x="287999" y="1707840"/>
            <a:ext cx="10960103" cy="1713786"/>
          </a:xfrm>
        </p:spPr>
        <p:txBody>
          <a:bodyPr/>
          <a:lstStyle/>
          <a:p>
            <a:r>
              <a:rPr lang="en-GB" dirty="0"/>
              <a:t>	</a:t>
            </a:r>
          </a:p>
          <a:p>
            <a:r>
              <a:rPr lang="en-GB" dirty="0"/>
              <a:t>					</a:t>
            </a:r>
          </a:p>
          <a:p>
            <a:r>
              <a:rPr lang="en-GB" dirty="0"/>
              <a:t>						</a:t>
            </a:r>
          </a:p>
        </p:txBody>
      </p:sp>
      <p:sp>
        <p:nvSpPr>
          <p:cNvPr id="6" name="Slide Number Placeholder 5">
            <a:extLst>
              <a:ext uri="{FF2B5EF4-FFF2-40B4-BE49-F238E27FC236}">
                <a16:creationId xmlns:a16="http://schemas.microsoft.com/office/drawing/2014/main" id="{03BE5851-A14E-4412-9D2A-73A415044DAC}"/>
              </a:ext>
            </a:extLst>
          </p:cNvPr>
          <p:cNvSpPr>
            <a:spLocks noGrp="1"/>
          </p:cNvSpPr>
          <p:nvPr>
            <p:ph type="sldNum" sz="quarter" idx="12"/>
          </p:nvPr>
        </p:nvSpPr>
        <p:spPr/>
        <p:txBody>
          <a:bodyPr/>
          <a:lstStyle/>
          <a:p>
            <a:fld id="{BFEB8C6D-5A13-4B6E-8B47-443F7CF06CA1}" type="slidenum">
              <a:rPr lang="en-GB" smtClean="0"/>
              <a:pPr/>
              <a:t>3</a:t>
            </a:fld>
            <a:endParaRPr lang="en-GB" dirty="0"/>
          </a:p>
        </p:txBody>
      </p:sp>
      <p:pic>
        <p:nvPicPr>
          <p:cNvPr id="7" name="Picture 6">
            <a:extLst>
              <a:ext uri="{FF2B5EF4-FFF2-40B4-BE49-F238E27FC236}">
                <a16:creationId xmlns:a16="http://schemas.microsoft.com/office/drawing/2014/main" id="{8E43FD63-BD05-4E5D-A0DF-BFC07B314DAF}"/>
              </a:ext>
            </a:extLst>
          </p:cNvPr>
          <p:cNvPicPr>
            <a:picLocks noChangeAspect="1"/>
          </p:cNvPicPr>
          <p:nvPr/>
        </p:nvPicPr>
        <p:blipFill>
          <a:blip r:embed="rId2"/>
          <a:stretch>
            <a:fillRect/>
          </a:stretch>
        </p:blipFill>
        <p:spPr>
          <a:xfrm>
            <a:off x="211799" y="1371402"/>
            <a:ext cx="5267258" cy="4412478"/>
          </a:xfrm>
          <a:prstGeom prst="rect">
            <a:avLst/>
          </a:prstGeom>
        </p:spPr>
      </p:pic>
      <p:pic>
        <p:nvPicPr>
          <p:cNvPr id="8" name="Picture 7">
            <a:extLst>
              <a:ext uri="{FF2B5EF4-FFF2-40B4-BE49-F238E27FC236}">
                <a16:creationId xmlns:a16="http://schemas.microsoft.com/office/drawing/2014/main" id="{8B7F2D3E-A55E-4B68-9B9A-9BA2833D668F}"/>
              </a:ext>
            </a:extLst>
          </p:cNvPr>
          <p:cNvPicPr>
            <a:picLocks noChangeAspect="1"/>
          </p:cNvPicPr>
          <p:nvPr/>
        </p:nvPicPr>
        <p:blipFill>
          <a:blip r:embed="rId3"/>
          <a:stretch>
            <a:fillRect/>
          </a:stretch>
        </p:blipFill>
        <p:spPr>
          <a:xfrm>
            <a:off x="6106408" y="1439788"/>
            <a:ext cx="5353050" cy="4412478"/>
          </a:xfrm>
          <a:prstGeom prst="rect">
            <a:avLst/>
          </a:prstGeom>
        </p:spPr>
      </p:pic>
    </p:spTree>
    <p:extLst>
      <p:ext uri="{BB962C8B-B14F-4D97-AF65-F5344CB8AC3E}">
        <p14:creationId xmlns:p14="http://schemas.microsoft.com/office/powerpoint/2010/main" val="359344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83E2-A47E-4356-9AE0-764D39C9941B}"/>
              </a:ext>
            </a:extLst>
          </p:cNvPr>
          <p:cNvSpPr>
            <a:spLocks noGrp="1"/>
          </p:cNvSpPr>
          <p:nvPr>
            <p:ph type="title"/>
          </p:nvPr>
        </p:nvSpPr>
        <p:spPr/>
        <p:txBody>
          <a:bodyPr/>
          <a:lstStyle/>
          <a:p>
            <a:r>
              <a:rPr lang="en-GB" dirty="0"/>
              <a:t>End-point assessment pack – Key Sections</a:t>
            </a:r>
          </a:p>
        </p:txBody>
      </p:sp>
      <p:sp>
        <p:nvSpPr>
          <p:cNvPr id="3" name="Content Placeholder 2">
            <a:extLst>
              <a:ext uri="{FF2B5EF4-FFF2-40B4-BE49-F238E27FC236}">
                <a16:creationId xmlns:a16="http://schemas.microsoft.com/office/drawing/2014/main" id="{B2E51DDE-4181-44F6-8077-A5CAE8CFDCD6}"/>
              </a:ext>
            </a:extLst>
          </p:cNvPr>
          <p:cNvSpPr>
            <a:spLocks noGrp="1"/>
          </p:cNvSpPr>
          <p:nvPr>
            <p:ph idx="1"/>
          </p:nvPr>
        </p:nvSpPr>
        <p:spPr>
          <a:xfrm>
            <a:off x="288000" y="1707840"/>
            <a:ext cx="8877265" cy="4152240"/>
          </a:xfrm>
        </p:spPr>
        <p:txBody>
          <a:bodyPr>
            <a:normAutofit/>
          </a:bodyPr>
          <a:lstStyle/>
          <a:p>
            <a:r>
              <a:rPr lang="en-GB" dirty="0"/>
              <a:t>Section 1 Introduction – </a:t>
            </a:r>
            <a:r>
              <a:rPr lang="en-GB" sz="1800" b="0" dirty="0">
                <a:solidFill>
                  <a:schemeClr val="tx1"/>
                </a:solidFill>
              </a:rPr>
              <a:t>Who is the document for, using and storing the ILM EPA pack.</a:t>
            </a:r>
          </a:p>
          <a:p>
            <a:r>
              <a:rPr lang="en-GB" dirty="0"/>
              <a:t>Section 2 The Standard and The Role – </a:t>
            </a:r>
            <a:r>
              <a:rPr lang="en-GB" sz="1800" b="0" dirty="0">
                <a:solidFill>
                  <a:schemeClr val="tx1"/>
                </a:solidFill>
              </a:rPr>
              <a:t>knowledge, skills and behaviours (KSBs) of the apprenticeship standard, and an overview of the key responsibilities an apprentice should have and examples of the types of job role they should be in whilst undertaking the apprenticeship.</a:t>
            </a:r>
          </a:p>
          <a:p>
            <a:r>
              <a:rPr lang="en-GB" dirty="0"/>
              <a:t>Section 3 End-point Assessment Guidance – </a:t>
            </a:r>
            <a:r>
              <a:rPr lang="en-GB" sz="1800" b="0" dirty="0">
                <a:solidFill>
                  <a:schemeClr val="tx1"/>
                </a:solidFill>
              </a:rPr>
              <a:t>Guidance on the EPA process, looking at each stage apprentices, providers and employers will pass through, including requirements for gateway, recognition of prior learning (RPL) and authentication of work.</a:t>
            </a:r>
          </a:p>
          <a:p>
            <a:r>
              <a:rPr lang="en-GB" dirty="0"/>
              <a:t>Section 4 Guidance for each assessment method – </a:t>
            </a:r>
            <a:r>
              <a:rPr lang="en-GB" sz="1800" b="0" dirty="0">
                <a:solidFill>
                  <a:schemeClr val="tx1"/>
                </a:solidFill>
              </a:rPr>
              <a:t>these include assessment specifications for each method, as well as instructions for both providers and apprentices on what will be assessed, how long assessments will last and what is required to allow each assessment to take place.</a:t>
            </a:r>
          </a:p>
        </p:txBody>
      </p:sp>
      <p:sp>
        <p:nvSpPr>
          <p:cNvPr id="6" name="Slide Number Placeholder 5">
            <a:extLst>
              <a:ext uri="{FF2B5EF4-FFF2-40B4-BE49-F238E27FC236}">
                <a16:creationId xmlns:a16="http://schemas.microsoft.com/office/drawing/2014/main" id="{F6B09A79-2D75-40DB-8333-B814B6867169}"/>
              </a:ext>
            </a:extLst>
          </p:cNvPr>
          <p:cNvSpPr>
            <a:spLocks noGrp="1"/>
          </p:cNvSpPr>
          <p:nvPr>
            <p:ph type="sldNum" sz="quarter" idx="12"/>
          </p:nvPr>
        </p:nvSpPr>
        <p:spPr/>
        <p:txBody>
          <a:bodyPr/>
          <a:lstStyle/>
          <a:p>
            <a:fld id="{BFEB8C6D-5A13-4B6E-8B47-443F7CF06CA1}" type="slidenum">
              <a:rPr lang="en-GB" smtClean="0"/>
              <a:pPr/>
              <a:t>4</a:t>
            </a:fld>
            <a:endParaRPr lang="en-GB" dirty="0"/>
          </a:p>
        </p:txBody>
      </p:sp>
    </p:spTree>
    <p:extLst>
      <p:ext uri="{BB962C8B-B14F-4D97-AF65-F5344CB8AC3E}">
        <p14:creationId xmlns:p14="http://schemas.microsoft.com/office/powerpoint/2010/main" val="223391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69C-14FC-45D7-8CCF-63814323B869}"/>
              </a:ext>
            </a:extLst>
          </p:cNvPr>
          <p:cNvSpPr>
            <a:spLocks noGrp="1"/>
          </p:cNvSpPr>
          <p:nvPr>
            <p:ph type="title"/>
          </p:nvPr>
        </p:nvSpPr>
        <p:spPr/>
        <p:txBody>
          <a:bodyPr/>
          <a:lstStyle/>
          <a:p>
            <a:r>
              <a:rPr lang="en-GB" dirty="0"/>
              <a:t>Knowledge Test </a:t>
            </a:r>
            <a:r>
              <a:rPr lang="en-GB" sz="1800" dirty="0"/>
              <a:t>(pages 19-21)</a:t>
            </a:r>
          </a:p>
        </p:txBody>
      </p:sp>
      <p:sp>
        <p:nvSpPr>
          <p:cNvPr id="3" name="Content Placeholder 2">
            <a:extLst>
              <a:ext uri="{FF2B5EF4-FFF2-40B4-BE49-F238E27FC236}">
                <a16:creationId xmlns:a16="http://schemas.microsoft.com/office/drawing/2014/main" id="{1B2E925E-5682-42B3-8972-E25B284C945D}"/>
              </a:ext>
            </a:extLst>
          </p:cNvPr>
          <p:cNvSpPr>
            <a:spLocks noGrp="1"/>
          </p:cNvSpPr>
          <p:nvPr>
            <p:ph idx="1"/>
          </p:nvPr>
        </p:nvSpPr>
        <p:spPr>
          <a:xfrm>
            <a:off x="288000" y="1590877"/>
            <a:ext cx="6963406" cy="4480314"/>
          </a:xfrm>
        </p:spPr>
        <p:txBody>
          <a:bodyPr>
            <a:normAutofit/>
          </a:bodyPr>
          <a:lstStyle/>
          <a:p>
            <a:r>
              <a:rPr lang="en-GB" sz="1800" dirty="0"/>
              <a:t>Assessment Specification</a:t>
            </a:r>
          </a:p>
          <a:p>
            <a:pPr lvl="1"/>
            <a:r>
              <a:rPr lang="en-GB" sz="1800" dirty="0"/>
              <a:t>Details of which areas of the apprenticeship standard are tested</a:t>
            </a:r>
          </a:p>
          <a:p>
            <a:pPr lvl="1"/>
            <a:r>
              <a:rPr lang="en-GB" sz="1800" dirty="0"/>
              <a:t>Details of the duration of the test, questions format, how many questions and marks there are and the pass mark for this assessment component.</a:t>
            </a:r>
          </a:p>
          <a:p>
            <a:pPr lvl="1"/>
            <a:r>
              <a:rPr lang="en-GB" sz="1800" dirty="0"/>
              <a:t>A breakdown of how the assessment is structured:</a:t>
            </a:r>
          </a:p>
          <a:p>
            <a:pPr lvl="2"/>
            <a:r>
              <a:rPr lang="en-GB" sz="1800" dirty="0"/>
              <a:t>How many AC are covered per section</a:t>
            </a:r>
          </a:p>
          <a:p>
            <a:pPr lvl="2"/>
            <a:r>
              <a:rPr lang="en-GB" sz="1800" dirty="0"/>
              <a:t>How many questions there are per section</a:t>
            </a:r>
          </a:p>
          <a:p>
            <a:pPr lvl="2"/>
            <a:r>
              <a:rPr lang="en-GB" sz="1800" dirty="0"/>
              <a:t>How many marks are available per section</a:t>
            </a:r>
          </a:p>
          <a:p>
            <a:r>
              <a:rPr lang="en-GB" sz="1800" dirty="0"/>
              <a:t>Instructions for centres</a:t>
            </a:r>
          </a:p>
          <a:p>
            <a:pPr lvl="1"/>
            <a:r>
              <a:rPr lang="en-GB" sz="1800" dirty="0"/>
              <a:t>How to book the assessment, assessment conditions and a link to our Instructions for Conducting Examinations.</a:t>
            </a:r>
          </a:p>
          <a:p>
            <a:pPr lvl="1"/>
            <a:r>
              <a:rPr lang="en-GB" sz="1800" b="1" dirty="0"/>
              <a:t>Sample test </a:t>
            </a:r>
            <a:r>
              <a:rPr lang="en-GB" sz="1800" dirty="0"/>
              <a:t>provided</a:t>
            </a:r>
            <a:r>
              <a:rPr lang="en-GB" sz="1800" b="1" dirty="0"/>
              <a:t> </a:t>
            </a:r>
            <a:r>
              <a:rPr lang="en-GB" sz="1800" dirty="0"/>
              <a:t>in Appendix 1 starting on page 44.</a:t>
            </a:r>
            <a:endParaRPr lang="en-GB" sz="1600" dirty="0"/>
          </a:p>
          <a:p>
            <a:endParaRPr lang="en-GB" sz="1600" dirty="0"/>
          </a:p>
        </p:txBody>
      </p:sp>
      <p:sp>
        <p:nvSpPr>
          <p:cNvPr id="6" name="Slide Number Placeholder 5">
            <a:extLst>
              <a:ext uri="{FF2B5EF4-FFF2-40B4-BE49-F238E27FC236}">
                <a16:creationId xmlns:a16="http://schemas.microsoft.com/office/drawing/2014/main" id="{60EE5E93-CC8A-4D7E-B1DF-54F670981E5C}"/>
              </a:ext>
            </a:extLst>
          </p:cNvPr>
          <p:cNvSpPr>
            <a:spLocks noGrp="1"/>
          </p:cNvSpPr>
          <p:nvPr>
            <p:ph type="sldNum" sz="quarter" idx="12"/>
          </p:nvPr>
        </p:nvSpPr>
        <p:spPr/>
        <p:txBody>
          <a:bodyPr/>
          <a:lstStyle/>
          <a:p>
            <a:fld id="{BFEB8C6D-5A13-4B6E-8B47-443F7CF06CA1}" type="slidenum">
              <a:rPr lang="en-GB" smtClean="0"/>
              <a:pPr/>
              <a:t>5</a:t>
            </a:fld>
            <a:endParaRPr lang="en-GB" dirty="0"/>
          </a:p>
        </p:txBody>
      </p:sp>
      <p:sp>
        <p:nvSpPr>
          <p:cNvPr id="7" name="TextBox 6">
            <a:extLst>
              <a:ext uri="{FF2B5EF4-FFF2-40B4-BE49-F238E27FC236}">
                <a16:creationId xmlns:a16="http://schemas.microsoft.com/office/drawing/2014/main" id="{1F7E7121-03CC-4997-BBA1-DA12A26C50FD}"/>
              </a:ext>
            </a:extLst>
          </p:cNvPr>
          <p:cNvSpPr txBox="1"/>
          <p:nvPr/>
        </p:nvSpPr>
        <p:spPr>
          <a:xfrm>
            <a:off x="7467600" y="2314798"/>
            <a:ext cx="4185684" cy="286232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GB" b="1" dirty="0">
              <a:solidFill>
                <a:schemeClr val="tx1"/>
              </a:solidFill>
            </a:endParaRPr>
          </a:p>
          <a:p>
            <a:r>
              <a:rPr lang="en-GB" b="1" dirty="0">
                <a:solidFill>
                  <a:schemeClr val="tx1"/>
                </a:solidFill>
              </a:rPr>
              <a:t>At a glance:</a:t>
            </a:r>
          </a:p>
          <a:p>
            <a:pPr marL="285750" indent="-285750">
              <a:buClr>
                <a:schemeClr val="bg1"/>
              </a:buClr>
              <a:buFont typeface="Arial" panose="020B0604020202020204" pitchFamily="34" charset="0"/>
              <a:buChar char="•"/>
            </a:pPr>
            <a:r>
              <a:rPr lang="en-GB" dirty="0">
                <a:solidFill>
                  <a:schemeClr val="tx1"/>
                </a:solidFill>
              </a:rPr>
              <a:t>Weighting = 30%</a:t>
            </a:r>
          </a:p>
          <a:p>
            <a:pPr marL="285750" indent="-285750">
              <a:buClr>
                <a:schemeClr val="bg1"/>
              </a:buClr>
              <a:buFont typeface="Arial" panose="020B0604020202020204" pitchFamily="34" charset="0"/>
              <a:buChar char="•"/>
            </a:pPr>
            <a:r>
              <a:rPr lang="en-GB" dirty="0">
                <a:solidFill>
                  <a:schemeClr val="tx1"/>
                </a:solidFill>
              </a:rPr>
              <a:t>Total marks available = 30</a:t>
            </a:r>
          </a:p>
          <a:p>
            <a:pPr marL="285750" indent="-285750">
              <a:buClr>
                <a:schemeClr val="bg1"/>
              </a:buClr>
              <a:buFont typeface="Arial" panose="020B0604020202020204" pitchFamily="34" charset="0"/>
              <a:buChar char="•"/>
            </a:pPr>
            <a:r>
              <a:rPr lang="en-GB" dirty="0">
                <a:solidFill>
                  <a:schemeClr val="tx1"/>
                </a:solidFill>
              </a:rPr>
              <a:t>Duration = maximum of 60 mins</a:t>
            </a:r>
          </a:p>
          <a:p>
            <a:pPr marL="285750" indent="-285750">
              <a:buClr>
                <a:schemeClr val="bg1"/>
              </a:buClr>
              <a:buFont typeface="Arial" panose="020B0604020202020204" pitchFamily="34" charset="0"/>
              <a:buChar char="•"/>
            </a:pPr>
            <a:r>
              <a:rPr lang="en-GB" dirty="0">
                <a:solidFill>
                  <a:schemeClr val="tx1"/>
                </a:solidFill>
              </a:rPr>
              <a:t>Structured questions linked to a series of scenarios.</a:t>
            </a:r>
          </a:p>
          <a:p>
            <a:pPr marL="285750" indent="-285750">
              <a:buClr>
                <a:schemeClr val="bg1"/>
              </a:buClr>
              <a:buFont typeface="Arial" panose="020B0604020202020204" pitchFamily="34" charset="0"/>
              <a:buChar char="•"/>
            </a:pPr>
            <a:r>
              <a:rPr lang="en-GB" dirty="0">
                <a:solidFill>
                  <a:schemeClr val="tx1"/>
                </a:solidFill>
              </a:rPr>
              <a:t>Online test using our E-volve platform</a:t>
            </a:r>
          </a:p>
          <a:p>
            <a:endParaRPr lang="en-GB" dirty="0"/>
          </a:p>
        </p:txBody>
      </p:sp>
    </p:spTree>
    <p:extLst>
      <p:ext uri="{BB962C8B-B14F-4D97-AF65-F5344CB8AC3E}">
        <p14:creationId xmlns:p14="http://schemas.microsoft.com/office/powerpoint/2010/main" val="326451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69C-14FC-45D7-8CCF-63814323B869}"/>
              </a:ext>
            </a:extLst>
          </p:cNvPr>
          <p:cNvSpPr>
            <a:spLocks noGrp="1"/>
          </p:cNvSpPr>
          <p:nvPr>
            <p:ph type="title"/>
          </p:nvPr>
        </p:nvSpPr>
        <p:spPr>
          <a:xfrm>
            <a:off x="288000" y="721467"/>
            <a:ext cx="9239908" cy="714375"/>
          </a:xfrm>
        </p:spPr>
        <p:txBody>
          <a:bodyPr>
            <a:normAutofit fontScale="90000"/>
          </a:bodyPr>
          <a:lstStyle/>
          <a:p>
            <a:r>
              <a:rPr lang="en-GB" dirty="0"/>
              <a:t>Professional Discussion (PD) relating to CPD Activity </a:t>
            </a:r>
            <a:r>
              <a:rPr lang="en-GB" sz="1800" dirty="0"/>
              <a:t>(pages 22-24)</a:t>
            </a:r>
            <a:endParaRPr lang="en-GB" dirty="0"/>
          </a:p>
        </p:txBody>
      </p:sp>
      <p:sp>
        <p:nvSpPr>
          <p:cNvPr id="3" name="Content Placeholder 2">
            <a:extLst>
              <a:ext uri="{FF2B5EF4-FFF2-40B4-BE49-F238E27FC236}">
                <a16:creationId xmlns:a16="http://schemas.microsoft.com/office/drawing/2014/main" id="{1B2E925E-5682-42B3-8972-E25B284C945D}"/>
              </a:ext>
            </a:extLst>
          </p:cNvPr>
          <p:cNvSpPr>
            <a:spLocks noGrp="1"/>
          </p:cNvSpPr>
          <p:nvPr>
            <p:ph idx="1"/>
          </p:nvPr>
        </p:nvSpPr>
        <p:spPr>
          <a:xfrm>
            <a:off x="287999" y="1446024"/>
            <a:ext cx="8069191" cy="4603898"/>
          </a:xfrm>
        </p:spPr>
        <p:txBody>
          <a:bodyPr>
            <a:normAutofit fontScale="92500"/>
          </a:bodyPr>
          <a:lstStyle/>
          <a:p>
            <a:r>
              <a:rPr lang="en-GB" sz="1800" dirty="0"/>
              <a:t>Assessment Specification</a:t>
            </a:r>
          </a:p>
          <a:p>
            <a:pPr lvl="1"/>
            <a:r>
              <a:rPr lang="en-GB" sz="1800" dirty="0"/>
              <a:t>Details of what areas of the apprenticeship standard are assessed using this method.</a:t>
            </a:r>
          </a:p>
          <a:p>
            <a:pPr lvl="1"/>
            <a:r>
              <a:rPr lang="en-GB" sz="1800" dirty="0"/>
              <a:t>Details of what can be included as evidence of CPD/additional learning, which is what the Professional Discussion will be based upon.</a:t>
            </a:r>
          </a:p>
          <a:p>
            <a:pPr lvl="1"/>
            <a:r>
              <a:rPr lang="en-GB" sz="1800" dirty="0"/>
              <a:t>The duration of the professional discussion and what will occur during this time.</a:t>
            </a:r>
          </a:p>
          <a:p>
            <a:r>
              <a:rPr lang="en-GB" sz="1800" dirty="0"/>
              <a:t>Instructions for centres</a:t>
            </a:r>
          </a:p>
          <a:p>
            <a:pPr lvl="1"/>
            <a:r>
              <a:rPr lang="en-GB" sz="1800" dirty="0"/>
              <a:t>Steps the provider and/or employer must take to ensure the apprentice is prepared and can undertake the assessment.</a:t>
            </a:r>
          </a:p>
          <a:p>
            <a:pPr lvl="1"/>
            <a:r>
              <a:rPr lang="en-GB" sz="1800" b="1" dirty="0"/>
              <a:t>Details of the Assessment Criteria (AC) </a:t>
            </a:r>
            <a:r>
              <a:rPr lang="en-GB" sz="1800" dirty="0"/>
              <a:t>that will be covered by this assessment method.</a:t>
            </a:r>
          </a:p>
          <a:p>
            <a:pPr lvl="1"/>
            <a:r>
              <a:rPr lang="en-GB" sz="1800" b="1" dirty="0"/>
              <a:t>Appendix 4 starting on page 85 provides guidance on areas of discussion </a:t>
            </a:r>
            <a:r>
              <a:rPr lang="en-GB" sz="1800" dirty="0"/>
              <a:t>for the PD and is a valuable tool in supporting apprentices to structure their PD to cover all of the AC required.</a:t>
            </a:r>
            <a:endParaRPr lang="en-GB" sz="1600" dirty="0"/>
          </a:p>
        </p:txBody>
      </p:sp>
      <p:sp>
        <p:nvSpPr>
          <p:cNvPr id="6" name="Slide Number Placeholder 5">
            <a:extLst>
              <a:ext uri="{FF2B5EF4-FFF2-40B4-BE49-F238E27FC236}">
                <a16:creationId xmlns:a16="http://schemas.microsoft.com/office/drawing/2014/main" id="{60EE5E93-CC8A-4D7E-B1DF-54F670981E5C}"/>
              </a:ext>
            </a:extLst>
          </p:cNvPr>
          <p:cNvSpPr>
            <a:spLocks noGrp="1"/>
          </p:cNvSpPr>
          <p:nvPr>
            <p:ph type="sldNum" sz="quarter" idx="12"/>
          </p:nvPr>
        </p:nvSpPr>
        <p:spPr/>
        <p:txBody>
          <a:bodyPr/>
          <a:lstStyle/>
          <a:p>
            <a:fld id="{BFEB8C6D-5A13-4B6E-8B47-443F7CF06CA1}" type="slidenum">
              <a:rPr lang="en-GB" smtClean="0"/>
              <a:pPr/>
              <a:t>6</a:t>
            </a:fld>
            <a:endParaRPr lang="en-GB" dirty="0"/>
          </a:p>
        </p:txBody>
      </p:sp>
      <p:sp>
        <p:nvSpPr>
          <p:cNvPr id="7" name="TextBox 6">
            <a:extLst>
              <a:ext uri="{FF2B5EF4-FFF2-40B4-BE49-F238E27FC236}">
                <a16:creationId xmlns:a16="http://schemas.microsoft.com/office/drawing/2014/main" id="{97035EE3-A5FF-44A4-85BA-FE834B743FE9}"/>
              </a:ext>
            </a:extLst>
          </p:cNvPr>
          <p:cNvSpPr txBox="1"/>
          <p:nvPr/>
        </p:nvSpPr>
        <p:spPr>
          <a:xfrm>
            <a:off x="8452883" y="1219877"/>
            <a:ext cx="3593805" cy="480131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a:solidFill>
                  <a:schemeClr val="tx1"/>
                </a:solidFill>
              </a:rPr>
              <a:t>At a glance:</a:t>
            </a:r>
          </a:p>
          <a:p>
            <a:pPr marL="285750" indent="-285750">
              <a:buClr>
                <a:schemeClr val="bg1"/>
              </a:buClr>
              <a:buFont typeface="Arial" panose="020B0604020202020204" pitchFamily="34" charset="0"/>
              <a:buChar char="•"/>
            </a:pPr>
            <a:r>
              <a:rPr lang="en-GB" dirty="0">
                <a:solidFill>
                  <a:schemeClr val="tx1"/>
                </a:solidFill>
              </a:rPr>
              <a:t>Weighting = 20%</a:t>
            </a:r>
          </a:p>
          <a:p>
            <a:pPr marL="285750" indent="-285750">
              <a:buClr>
                <a:schemeClr val="bg1"/>
              </a:buClr>
              <a:buFont typeface="Arial" panose="020B0604020202020204" pitchFamily="34" charset="0"/>
              <a:buChar char="•"/>
            </a:pPr>
            <a:endParaRPr lang="en-GB" dirty="0">
              <a:solidFill>
                <a:schemeClr val="tx1"/>
              </a:solidFill>
            </a:endParaRPr>
          </a:p>
          <a:p>
            <a:pPr marL="285750" indent="-285750">
              <a:buClr>
                <a:schemeClr val="bg1"/>
              </a:buClr>
              <a:buFont typeface="Arial" panose="020B0604020202020204" pitchFamily="34" charset="0"/>
              <a:buChar char="•"/>
            </a:pPr>
            <a:r>
              <a:rPr lang="en-GB" dirty="0">
                <a:solidFill>
                  <a:schemeClr val="tx1"/>
                </a:solidFill>
              </a:rPr>
              <a:t>Based on any formal or informal learning undertaken during the apprenticeship, the knowledge gained and how it was applied.</a:t>
            </a:r>
          </a:p>
          <a:p>
            <a:pPr>
              <a:buClr>
                <a:schemeClr val="bg1"/>
              </a:buClr>
            </a:pPr>
            <a:endParaRPr lang="en-GB" dirty="0">
              <a:solidFill>
                <a:schemeClr val="tx1"/>
              </a:solidFill>
            </a:endParaRPr>
          </a:p>
          <a:p>
            <a:pPr marL="285750" indent="-285750">
              <a:buClr>
                <a:schemeClr val="bg1"/>
              </a:buClr>
              <a:buFont typeface="Arial" panose="020B0604020202020204" pitchFamily="34" charset="0"/>
              <a:buChar char="•"/>
            </a:pPr>
            <a:r>
              <a:rPr lang="en-GB" dirty="0">
                <a:solidFill>
                  <a:schemeClr val="tx1"/>
                </a:solidFill>
              </a:rPr>
              <a:t>Key to remember that this is a </a:t>
            </a:r>
            <a:r>
              <a:rPr lang="en-GB" b="1" dirty="0">
                <a:solidFill>
                  <a:schemeClr val="tx1"/>
                </a:solidFill>
              </a:rPr>
              <a:t>Professional Discussion, not a Q&amp;A, </a:t>
            </a:r>
            <a:r>
              <a:rPr lang="en-GB" dirty="0">
                <a:solidFill>
                  <a:schemeClr val="tx1"/>
                </a:solidFill>
              </a:rPr>
              <a:t>so learners should be prepared to lead the conversation.</a:t>
            </a:r>
          </a:p>
          <a:p>
            <a:pPr marL="285750" indent="-285750">
              <a:buClr>
                <a:schemeClr val="bg1"/>
              </a:buClr>
              <a:buFont typeface="Arial" panose="020B0604020202020204" pitchFamily="34" charset="0"/>
              <a:buChar char="•"/>
            </a:pPr>
            <a:endParaRPr lang="en-GB" dirty="0">
              <a:solidFill>
                <a:schemeClr val="tx1"/>
              </a:solidFill>
            </a:endParaRPr>
          </a:p>
          <a:p>
            <a:pPr marL="285750" indent="-285750">
              <a:buClr>
                <a:schemeClr val="bg1"/>
              </a:buClr>
              <a:buFont typeface="Arial" panose="020B0604020202020204" pitchFamily="34" charset="0"/>
              <a:buChar char="•"/>
            </a:pPr>
            <a:r>
              <a:rPr lang="en-GB" dirty="0">
                <a:solidFill>
                  <a:schemeClr val="tx1"/>
                </a:solidFill>
              </a:rPr>
              <a:t>Carried out remotely using an online virtual meeting platform</a:t>
            </a:r>
          </a:p>
        </p:txBody>
      </p:sp>
    </p:spTree>
    <p:extLst>
      <p:ext uri="{BB962C8B-B14F-4D97-AF65-F5344CB8AC3E}">
        <p14:creationId xmlns:p14="http://schemas.microsoft.com/office/powerpoint/2010/main" val="61588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69C-14FC-45D7-8CCF-63814323B869}"/>
              </a:ext>
            </a:extLst>
          </p:cNvPr>
          <p:cNvSpPr>
            <a:spLocks noGrp="1"/>
          </p:cNvSpPr>
          <p:nvPr>
            <p:ph type="title"/>
          </p:nvPr>
        </p:nvSpPr>
        <p:spPr/>
        <p:txBody>
          <a:bodyPr>
            <a:normAutofit/>
          </a:bodyPr>
          <a:lstStyle/>
          <a:p>
            <a:r>
              <a:rPr lang="en-GB" dirty="0"/>
              <a:t>Structured Competency-based Interview (CBI)</a:t>
            </a:r>
            <a:br>
              <a:rPr lang="en-GB" dirty="0"/>
            </a:br>
            <a:r>
              <a:rPr lang="en-GB" sz="1800" dirty="0"/>
              <a:t>(pages 25-27)</a:t>
            </a:r>
            <a:endParaRPr lang="en-GB" dirty="0"/>
          </a:p>
        </p:txBody>
      </p:sp>
      <p:sp>
        <p:nvSpPr>
          <p:cNvPr id="3" name="Content Placeholder 2">
            <a:extLst>
              <a:ext uri="{FF2B5EF4-FFF2-40B4-BE49-F238E27FC236}">
                <a16:creationId xmlns:a16="http://schemas.microsoft.com/office/drawing/2014/main" id="{1B2E925E-5682-42B3-8972-E25B284C945D}"/>
              </a:ext>
            </a:extLst>
          </p:cNvPr>
          <p:cNvSpPr>
            <a:spLocks noGrp="1"/>
          </p:cNvSpPr>
          <p:nvPr>
            <p:ph idx="1"/>
          </p:nvPr>
        </p:nvSpPr>
        <p:spPr/>
        <p:txBody>
          <a:bodyPr>
            <a:normAutofit/>
          </a:bodyPr>
          <a:lstStyle/>
          <a:p>
            <a:endParaRPr lang="en-GB" sz="1800" dirty="0"/>
          </a:p>
          <a:p>
            <a:r>
              <a:rPr lang="en-GB" sz="1800" dirty="0"/>
              <a:t>Assessment Specification</a:t>
            </a:r>
          </a:p>
          <a:p>
            <a:pPr lvl="1"/>
            <a:r>
              <a:rPr lang="en-GB" sz="1800" dirty="0"/>
              <a:t>Details of which areas of the apprenticeship standard are tested</a:t>
            </a:r>
          </a:p>
          <a:p>
            <a:pPr lvl="1"/>
            <a:r>
              <a:rPr lang="en-GB" sz="1800" dirty="0"/>
              <a:t>The purpose and duration of the CBI, and what will occur during this.</a:t>
            </a:r>
          </a:p>
          <a:p>
            <a:pPr lvl="1"/>
            <a:r>
              <a:rPr lang="en-GB" sz="1800" b="1" dirty="0"/>
              <a:t>Appendix 3 starting on page 83</a:t>
            </a:r>
            <a:r>
              <a:rPr lang="en-GB" sz="1800" dirty="0"/>
              <a:t> </a:t>
            </a:r>
            <a:r>
              <a:rPr lang="en-GB" sz="1800" b="1" dirty="0"/>
              <a:t>provides examples of the types of question that could be asked for each section </a:t>
            </a:r>
            <a:r>
              <a:rPr lang="en-GB" sz="1800" dirty="0"/>
              <a:t>of the standard covered by this method.</a:t>
            </a:r>
          </a:p>
          <a:p>
            <a:pPr lvl="1"/>
            <a:r>
              <a:rPr lang="en-GB" sz="1800" dirty="0"/>
              <a:t>Appendix 3 also provides an overview of the approach the Independent End-point Assessor (IEPA) will take, and provides guidance including </a:t>
            </a:r>
            <a:r>
              <a:rPr lang="en-GB" sz="1800" b="1" dirty="0"/>
              <a:t>the importance of recognising and responding to the verbs</a:t>
            </a:r>
            <a:r>
              <a:rPr lang="en-GB" sz="1800" dirty="0"/>
              <a:t> used by the IEPA in their questions.</a:t>
            </a:r>
            <a:endParaRPr lang="en-GB" sz="1600" dirty="0"/>
          </a:p>
        </p:txBody>
      </p:sp>
      <p:sp>
        <p:nvSpPr>
          <p:cNvPr id="6" name="Slide Number Placeholder 5">
            <a:extLst>
              <a:ext uri="{FF2B5EF4-FFF2-40B4-BE49-F238E27FC236}">
                <a16:creationId xmlns:a16="http://schemas.microsoft.com/office/drawing/2014/main" id="{60EE5E93-CC8A-4D7E-B1DF-54F670981E5C}"/>
              </a:ext>
            </a:extLst>
          </p:cNvPr>
          <p:cNvSpPr>
            <a:spLocks noGrp="1"/>
          </p:cNvSpPr>
          <p:nvPr>
            <p:ph type="sldNum" sz="quarter" idx="12"/>
          </p:nvPr>
        </p:nvSpPr>
        <p:spPr/>
        <p:txBody>
          <a:bodyPr/>
          <a:lstStyle/>
          <a:p>
            <a:fld id="{BFEB8C6D-5A13-4B6E-8B47-443F7CF06CA1}" type="slidenum">
              <a:rPr lang="en-GB" smtClean="0"/>
              <a:pPr/>
              <a:t>7</a:t>
            </a:fld>
            <a:endParaRPr lang="en-GB" dirty="0"/>
          </a:p>
        </p:txBody>
      </p:sp>
      <p:sp>
        <p:nvSpPr>
          <p:cNvPr id="7" name="TextBox 6">
            <a:extLst>
              <a:ext uri="{FF2B5EF4-FFF2-40B4-BE49-F238E27FC236}">
                <a16:creationId xmlns:a16="http://schemas.microsoft.com/office/drawing/2014/main" id="{196775B3-17D1-4A14-94F5-9D1BA2C743D4}"/>
              </a:ext>
            </a:extLst>
          </p:cNvPr>
          <p:cNvSpPr txBox="1"/>
          <p:nvPr/>
        </p:nvSpPr>
        <p:spPr>
          <a:xfrm>
            <a:off x="7467600" y="1862511"/>
            <a:ext cx="4185684" cy="369331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GB" b="1" dirty="0">
              <a:solidFill>
                <a:schemeClr val="tx1"/>
              </a:solidFill>
            </a:endParaRPr>
          </a:p>
          <a:p>
            <a:r>
              <a:rPr lang="en-GB" b="1" dirty="0">
                <a:solidFill>
                  <a:schemeClr val="tx1"/>
                </a:solidFill>
              </a:rPr>
              <a:t>At a glance:</a:t>
            </a:r>
          </a:p>
          <a:p>
            <a:pPr marL="285750" indent="-285750">
              <a:buClr>
                <a:schemeClr val="bg1"/>
              </a:buClr>
              <a:buFont typeface="Arial" panose="020B0604020202020204" pitchFamily="34" charset="0"/>
              <a:buChar char="•"/>
            </a:pPr>
            <a:r>
              <a:rPr lang="en-GB" dirty="0">
                <a:solidFill>
                  <a:schemeClr val="tx1"/>
                </a:solidFill>
              </a:rPr>
              <a:t>Weighting = 30%</a:t>
            </a:r>
          </a:p>
          <a:p>
            <a:pPr marL="285750" indent="-285750">
              <a:buClr>
                <a:schemeClr val="bg1"/>
              </a:buClr>
              <a:buFont typeface="Arial" panose="020B0604020202020204" pitchFamily="34" charset="0"/>
              <a:buChar char="•"/>
            </a:pPr>
            <a:r>
              <a:rPr lang="en-GB" dirty="0">
                <a:solidFill>
                  <a:schemeClr val="tx1"/>
                </a:solidFill>
              </a:rPr>
              <a:t>Apprentices can have their portfolio with them to support answering questions</a:t>
            </a:r>
          </a:p>
          <a:p>
            <a:pPr marL="285750" indent="-285750">
              <a:buClr>
                <a:schemeClr val="bg1"/>
              </a:buClr>
              <a:buFont typeface="Arial" panose="020B0604020202020204" pitchFamily="34" charset="0"/>
              <a:buChar char="•"/>
            </a:pPr>
            <a:r>
              <a:rPr lang="en-GB" dirty="0">
                <a:solidFill>
                  <a:schemeClr val="tx1"/>
                </a:solidFill>
              </a:rPr>
              <a:t>Example questions provided to allow for practice interviews to be carried out in preparation. </a:t>
            </a:r>
          </a:p>
          <a:p>
            <a:pPr marL="285750" indent="-285750">
              <a:buClr>
                <a:schemeClr val="bg1"/>
              </a:buClr>
              <a:buFont typeface="Arial" panose="020B0604020202020204" pitchFamily="34" charset="0"/>
              <a:buChar char="•"/>
            </a:pPr>
            <a:r>
              <a:rPr lang="en-GB" dirty="0">
                <a:solidFill>
                  <a:schemeClr val="tx1"/>
                </a:solidFill>
              </a:rPr>
              <a:t>Carried out remotely using an online virtual meeting platform</a:t>
            </a:r>
          </a:p>
          <a:p>
            <a:pPr marL="285750" indent="-285750">
              <a:buClr>
                <a:schemeClr val="bg1"/>
              </a:buClr>
              <a:buFont typeface="Arial" panose="020B0604020202020204" pitchFamily="34" charset="0"/>
              <a:buChar char="•"/>
            </a:pPr>
            <a:endParaRPr lang="en-GB" dirty="0">
              <a:solidFill>
                <a:schemeClr val="tx1"/>
              </a:solidFill>
            </a:endParaRPr>
          </a:p>
          <a:p>
            <a:endParaRPr lang="en-GB" dirty="0"/>
          </a:p>
        </p:txBody>
      </p:sp>
    </p:spTree>
    <p:extLst>
      <p:ext uri="{BB962C8B-B14F-4D97-AF65-F5344CB8AC3E}">
        <p14:creationId xmlns:p14="http://schemas.microsoft.com/office/powerpoint/2010/main" val="240932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1CE5D-0493-49FC-AB5C-04DF8991BA07}"/>
              </a:ext>
            </a:extLst>
          </p:cNvPr>
          <p:cNvSpPr>
            <a:spLocks noGrp="1"/>
          </p:cNvSpPr>
          <p:nvPr>
            <p:ph type="sldNum" sz="quarter" idx="12"/>
          </p:nvPr>
        </p:nvSpPr>
        <p:spPr/>
        <p:txBody>
          <a:bodyPr/>
          <a:lstStyle/>
          <a:p>
            <a:fld id="{BFEB8C6D-5A13-4B6E-8B47-443F7CF06CA1}" type="slidenum">
              <a:rPr lang="en-GB" smtClean="0"/>
              <a:pPr/>
              <a:t>8</a:t>
            </a:fld>
            <a:endParaRPr lang="en-GB" dirty="0"/>
          </a:p>
        </p:txBody>
      </p:sp>
      <p:sp>
        <p:nvSpPr>
          <p:cNvPr id="7" name="Title 1">
            <a:extLst>
              <a:ext uri="{FF2B5EF4-FFF2-40B4-BE49-F238E27FC236}">
                <a16:creationId xmlns:a16="http://schemas.microsoft.com/office/drawing/2014/main" id="{3BA80A37-661F-4AAF-B5C9-AF70B0DB10BB}"/>
              </a:ext>
            </a:extLst>
          </p:cNvPr>
          <p:cNvSpPr txBox="1">
            <a:spLocks/>
          </p:cNvSpPr>
          <p:nvPr/>
        </p:nvSpPr>
        <p:spPr>
          <a:xfrm>
            <a:off x="427038" y="725542"/>
            <a:ext cx="9503543" cy="105877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en-GB" dirty="0"/>
              <a:t>Professional Discussion and Competency Based Interview</a:t>
            </a:r>
          </a:p>
        </p:txBody>
      </p:sp>
      <p:sp>
        <p:nvSpPr>
          <p:cNvPr id="8" name="Slide Number Placeholder 2">
            <a:extLst>
              <a:ext uri="{FF2B5EF4-FFF2-40B4-BE49-F238E27FC236}">
                <a16:creationId xmlns:a16="http://schemas.microsoft.com/office/drawing/2014/main" id="{E5A6A731-CCA3-44D0-9DB3-C80B52041E21}"/>
              </a:ext>
            </a:extLst>
          </p:cNvPr>
          <p:cNvSpPr txBox="1">
            <a:spLocks/>
          </p:cNvSpPr>
          <p:nvPr/>
        </p:nvSpPr>
        <p:spPr>
          <a:xfrm>
            <a:off x="11353805" y="6318257"/>
            <a:ext cx="494497"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83BB6-76BB-4AED-AF1E-827BF27ED19F}" type="slidenum">
              <a:rPr lang="en-US" smtClean="0"/>
              <a:pPr/>
              <a:t>8</a:t>
            </a:fld>
            <a:endParaRPr lang="en-US" dirty="0"/>
          </a:p>
        </p:txBody>
      </p:sp>
      <p:sp>
        <p:nvSpPr>
          <p:cNvPr id="9" name="Rectangle 8">
            <a:extLst>
              <a:ext uri="{FF2B5EF4-FFF2-40B4-BE49-F238E27FC236}">
                <a16:creationId xmlns:a16="http://schemas.microsoft.com/office/drawing/2014/main" id="{7D3F959B-CA18-45DB-BBF9-C1EE9C7E59E9}"/>
              </a:ext>
            </a:extLst>
          </p:cNvPr>
          <p:cNvSpPr/>
          <p:nvPr/>
        </p:nvSpPr>
        <p:spPr>
          <a:xfrm>
            <a:off x="294468" y="2291755"/>
            <a:ext cx="8416914" cy="2815514"/>
          </a:xfrm>
          <a:prstGeom prst="rect">
            <a:avLst/>
          </a:prstGeom>
        </p:spPr>
        <p:txBody>
          <a:bodyPr wrap="square">
            <a:spAutoFit/>
          </a:bodyPr>
          <a:lstStyle/>
          <a:p>
            <a:pPr marL="0" lvl="1">
              <a:lnSpc>
                <a:spcPts val="2300"/>
              </a:lnSpc>
              <a:spcBef>
                <a:spcPts val="500"/>
              </a:spcBef>
              <a:buClr>
                <a:schemeClr val="accent3"/>
              </a:buClr>
            </a:pPr>
            <a:r>
              <a:rPr lang="en-GB" b="1" dirty="0">
                <a:solidFill>
                  <a:schemeClr val="accent2"/>
                </a:solidFill>
                <a:latin typeface="Arial" panose="020B0604020202020204" pitchFamily="34" charset="0"/>
                <a:cs typeface="Arial" panose="020B0604020202020204" pitchFamily="34" charset="0"/>
              </a:rPr>
              <a:t>Guidance </a:t>
            </a:r>
          </a:p>
          <a:p>
            <a:pPr marL="0" lvl="1">
              <a:lnSpc>
                <a:spcPts val="2300"/>
              </a:lnSpc>
              <a:spcBef>
                <a:spcPts val="500"/>
              </a:spcBef>
              <a:buClr>
                <a:schemeClr val="accent3"/>
              </a:buClr>
            </a:pPr>
            <a:endParaRPr lang="en-GB" b="1" dirty="0">
              <a:solidFill>
                <a:schemeClr val="accent2"/>
              </a:solidFill>
              <a:latin typeface="Arial" panose="020B0604020202020204" pitchFamily="34" charset="0"/>
              <a:cs typeface="Arial" panose="020B0604020202020204" pitchFamily="34" charset="0"/>
            </a:endParaRPr>
          </a:p>
          <a:p>
            <a:pPr marL="228600" lvl="1" indent="-228600">
              <a:lnSpc>
                <a:spcPts val="2300"/>
              </a:lnSpc>
              <a:spcBef>
                <a:spcPts val="500"/>
              </a:spcBef>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Make Sure candidates are familiar with remote meetings/interviews</a:t>
            </a:r>
          </a:p>
          <a:p>
            <a:pPr marL="0" lvl="1">
              <a:lnSpc>
                <a:spcPts val="2300"/>
              </a:lnSpc>
              <a:spcBef>
                <a:spcPts val="500"/>
              </a:spcBef>
              <a:buClr>
                <a:schemeClr val="accent3"/>
              </a:buClr>
            </a:pPr>
            <a:endParaRPr lang="en-GB" dirty="0">
              <a:latin typeface="Arial" panose="020B0604020202020204" pitchFamily="34" charset="0"/>
              <a:cs typeface="Arial" panose="020B0604020202020204" pitchFamily="34" charset="0"/>
            </a:endParaRPr>
          </a:p>
          <a:p>
            <a:pPr marL="228600" lvl="1" indent="-228600">
              <a:lnSpc>
                <a:spcPts val="2300"/>
              </a:lnSpc>
              <a:spcBef>
                <a:spcPts val="500"/>
              </a:spcBef>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Ensure the candidate is clear about the purpose of these activities </a:t>
            </a:r>
          </a:p>
          <a:p>
            <a:pPr marL="0" lvl="1">
              <a:lnSpc>
                <a:spcPts val="2300"/>
              </a:lnSpc>
              <a:spcBef>
                <a:spcPts val="500"/>
              </a:spcBef>
              <a:buClr>
                <a:schemeClr val="accent3"/>
              </a:buClr>
            </a:pPr>
            <a:endParaRPr lang="en-GB" dirty="0">
              <a:latin typeface="Arial" panose="020B0604020202020204" pitchFamily="34" charset="0"/>
              <a:cs typeface="Arial" panose="020B0604020202020204" pitchFamily="34" charset="0"/>
            </a:endParaRPr>
          </a:p>
          <a:p>
            <a:pPr marL="228600" lvl="1" indent="-228600">
              <a:lnSpc>
                <a:spcPts val="2300"/>
              </a:lnSpc>
              <a:spcBef>
                <a:spcPts val="500"/>
              </a:spcBef>
              <a:buClr>
                <a:schemeClr val="accent3"/>
              </a:buClr>
              <a:buFont typeface="Symbol" panose="05050102010706020507" pitchFamily="18" charset="2"/>
              <a:buChar char="·"/>
            </a:pPr>
            <a:r>
              <a:rPr lang="en-GB" dirty="0">
                <a:latin typeface="Arial" panose="020B0604020202020204" pitchFamily="34" charset="0"/>
                <a:cs typeface="Arial" panose="020B0604020202020204" pitchFamily="34" charset="0"/>
              </a:rPr>
              <a:t>For the Professional Discussion the learner should be clear on the purpose of CPD activity. </a:t>
            </a:r>
          </a:p>
        </p:txBody>
      </p:sp>
    </p:spTree>
    <p:extLst>
      <p:ext uri="{BB962C8B-B14F-4D97-AF65-F5344CB8AC3E}">
        <p14:creationId xmlns:p14="http://schemas.microsoft.com/office/powerpoint/2010/main" val="299112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69C-14FC-45D7-8CCF-63814323B869}"/>
              </a:ext>
            </a:extLst>
          </p:cNvPr>
          <p:cNvSpPr>
            <a:spLocks noGrp="1"/>
          </p:cNvSpPr>
          <p:nvPr>
            <p:ph type="title"/>
          </p:nvPr>
        </p:nvSpPr>
        <p:spPr/>
        <p:txBody>
          <a:bodyPr/>
          <a:lstStyle/>
          <a:p>
            <a:r>
              <a:rPr lang="en-GB" dirty="0"/>
              <a:t>Portfolio of Evidence </a:t>
            </a:r>
            <a:r>
              <a:rPr lang="en-GB" sz="1800" dirty="0"/>
              <a:t>(pages 28-34)</a:t>
            </a:r>
            <a:endParaRPr lang="en-GB" dirty="0"/>
          </a:p>
        </p:txBody>
      </p:sp>
      <p:sp>
        <p:nvSpPr>
          <p:cNvPr id="3" name="Content Placeholder 2">
            <a:extLst>
              <a:ext uri="{FF2B5EF4-FFF2-40B4-BE49-F238E27FC236}">
                <a16:creationId xmlns:a16="http://schemas.microsoft.com/office/drawing/2014/main" id="{1B2E925E-5682-42B3-8972-E25B284C945D}"/>
              </a:ext>
            </a:extLst>
          </p:cNvPr>
          <p:cNvSpPr>
            <a:spLocks noGrp="1"/>
          </p:cNvSpPr>
          <p:nvPr>
            <p:ph idx="1"/>
          </p:nvPr>
        </p:nvSpPr>
        <p:spPr/>
        <p:txBody>
          <a:bodyPr>
            <a:normAutofit/>
          </a:bodyPr>
          <a:lstStyle/>
          <a:p>
            <a:endParaRPr lang="en-GB" sz="1800" dirty="0"/>
          </a:p>
          <a:p>
            <a:r>
              <a:rPr lang="en-GB" sz="1800" dirty="0"/>
              <a:t>Assessment Specification</a:t>
            </a:r>
          </a:p>
          <a:p>
            <a:pPr lvl="1"/>
            <a:r>
              <a:rPr lang="en-GB" sz="1800" dirty="0"/>
              <a:t>Details of which areas of the apprenticeship standard are tested</a:t>
            </a:r>
          </a:p>
          <a:p>
            <a:pPr lvl="1"/>
            <a:r>
              <a:rPr lang="en-GB" sz="1800" dirty="0"/>
              <a:t>A </a:t>
            </a:r>
            <a:r>
              <a:rPr lang="en-GB" sz="1800" b="1" dirty="0"/>
              <a:t>list of evidence types </a:t>
            </a:r>
            <a:r>
              <a:rPr lang="en-GB" sz="1800" dirty="0"/>
              <a:t>that can form part of the portfolio</a:t>
            </a:r>
          </a:p>
          <a:p>
            <a:pPr lvl="1"/>
            <a:r>
              <a:rPr lang="en-GB" sz="1800" dirty="0"/>
              <a:t>Key requirements when submitting the portfolio, including:</a:t>
            </a:r>
          </a:p>
          <a:p>
            <a:pPr marL="0" lvl="1" indent="0">
              <a:buNone/>
            </a:pPr>
            <a:endParaRPr lang="en-GB" sz="1800" dirty="0"/>
          </a:p>
          <a:p>
            <a:pPr lvl="2"/>
            <a:r>
              <a:rPr lang="en-GB" sz="1800" dirty="0"/>
              <a:t>A </a:t>
            </a:r>
            <a:r>
              <a:rPr lang="en-GB" sz="1800" b="1" dirty="0"/>
              <a:t>Declaration of Authenticity</a:t>
            </a:r>
          </a:p>
          <a:p>
            <a:pPr lvl="2"/>
            <a:endParaRPr lang="en-GB" sz="1800" b="1" dirty="0"/>
          </a:p>
          <a:p>
            <a:pPr lvl="2"/>
            <a:r>
              <a:rPr lang="en-GB" sz="1800" dirty="0"/>
              <a:t>An </a:t>
            </a:r>
            <a:r>
              <a:rPr lang="en-GB" sz="1800" b="1" dirty="0"/>
              <a:t>Evidence Matrix </a:t>
            </a:r>
            <a:r>
              <a:rPr lang="en-GB" sz="1800" dirty="0"/>
              <a:t>must be included</a:t>
            </a:r>
          </a:p>
        </p:txBody>
      </p:sp>
      <p:sp>
        <p:nvSpPr>
          <p:cNvPr id="6" name="Slide Number Placeholder 5">
            <a:extLst>
              <a:ext uri="{FF2B5EF4-FFF2-40B4-BE49-F238E27FC236}">
                <a16:creationId xmlns:a16="http://schemas.microsoft.com/office/drawing/2014/main" id="{60EE5E93-CC8A-4D7E-B1DF-54F670981E5C}"/>
              </a:ext>
            </a:extLst>
          </p:cNvPr>
          <p:cNvSpPr>
            <a:spLocks noGrp="1"/>
          </p:cNvSpPr>
          <p:nvPr>
            <p:ph type="sldNum" sz="quarter" idx="12"/>
          </p:nvPr>
        </p:nvSpPr>
        <p:spPr/>
        <p:txBody>
          <a:bodyPr/>
          <a:lstStyle/>
          <a:p>
            <a:fld id="{BFEB8C6D-5A13-4B6E-8B47-443F7CF06CA1}" type="slidenum">
              <a:rPr lang="en-GB" smtClean="0"/>
              <a:pPr/>
              <a:t>9</a:t>
            </a:fld>
            <a:endParaRPr lang="en-GB" dirty="0"/>
          </a:p>
        </p:txBody>
      </p:sp>
      <p:sp>
        <p:nvSpPr>
          <p:cNvPr id="7" name="TextBox 6">
            <a:extLst>
              <a:ext uri="{FF2B5EF4-FFF2-40B4-BE49-F238E27FC236}">
                <a16:creationId xmlns:a16="http://schemas.microsoft.com/office/drawing/2014/main" id="{4A859F46-155C-4E82-A485-99C83D70321E}"/>
              </a:ext>
            </a:extLst>
          </p:cNvPr>
          <p:cNvSpPr txBox="1"/>
          <p:nvPr/>
        </p:nvSpPr>
        <p:spPr>
          <a:xfrm>
            <a:off x="7251700" y="2422215"/>
            <a:ext cx="4185684"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GB" b="1" dirty="0">
              <a:solidFill>
                <a:schemeClr val="tx1"/>
              </a:solidFill>
            </a:endParaRPr>
          </a:p>
          <a:p>
            <a:r>
              <a:rPr lang="en-GB" b="1" dirty="0">
                <a:solidFill>
                  <a:schemeClr val="tx1"/>
                </a:solidFill>
              </a:rPr>
              <a:t>At a glance:</a:t>
            </a:r>
          </a:p>
          <a:p>
            <a:pPr marL="285750" indent="-285750">
              <a:buClr>
                <a:schemeClr val="bg1"/>
              </a:buClr>
              <a:buFont typeface="Arial" panose="020B0604020202020204" pitchFamily="34" charset="0"/>
              <a:buChar char="•"/>
            </a:pPr>
            <a:r>
              <a:rPr lang="en-GB" dirty="0">
                <a:solidFill>
                  <a:schemeClr val="tx1"/>
                </a:solidFill>
              </a:rPr>
              <a:t>Weighting = 20%</a:t>
            </a:r>
          </a:p>
          <a:p>
            <a:pPr marL="285750" indent="-285750">
              <a:buClr>
                <a:schemeClr val="bg1"/>
              </a:buClr>
              <a:buFont typeface="Arial" panose="020B0604020202020204" pitchFamily="34" charset="0"/>
              <a:buChar char="•"/>
            </a:pPr>
            <a:r>
              <a:rPr lang="en-GB" dirty="0">
                <a:solidFill>
                  <a:schemeClr val="tx1"/>
                </a:solidFill>
              </a:rPr>
              <a:t>Submitted via our online EPA Portal</a:t>
            </a:r>
          </a:p>
          <a:p>
            <a:endParaRPr lang="en-GB" dirty="0"/>
          </a:p>
        </p:txBody>
      </p:sp>
    </p:spTree>
    <p:extLst>
      <p:ext uri="{BB962C8B-B14F-4D97-AF65-F5344CB8AC3E}">
        <p14:creationId xmlns:p14="http://schemas.microsoft.com/office/powerpoint/2010/main" val="2933383249"/>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000000"/>
      </a:dk2>
      <a:lt2>
        <a:srgbClr val="FFFFFF"/>
      </a:lt2>
      <a:accent1>
        <a:srgbClr val="FDC60A"/>
      </a:accent1>
      <a:accent2>
        <a:srgbClr val="F49515"/>
      </a:accent2>
      <a:accent3>
        <a:srgbClr val="3B3C42"/>
      </a:accent3>
      <a:accent4>
        <a:srgbClr val="FDC60A"/>
      </a:accent4>
      <a:accent5>
        <a:srgbClr val="F49515"/>
      </a:accent5>
      <a:accent6>
        <a:srgbClr val="3B3C42"/>
      </a:accent6>
      <a:hlink>
        <a:srgbClr val="FDC60A"/>
      </a:hlink>
      <a:folHlink>
        <a:srgbClr val="F495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M" id="{D018A371-9BFF-44CE-B325-9771B4B94858}" vid="{B3173C7D-B632-462D-8601-4E084A6353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C1A0B577A0D4AB8D9E7799978E22D" ma:contentTypeVersion="8" ma:contentTypeDescription="Create a new document." ma:contentTypeScope="" ma:versionID="1591dd24f17b4e0d508c38c9a1f3609e">
  <xsd:schema xmlns:xsd="http://www.w3.org/2001/XMLSchema" xmlns:xs="http://www.w3.org/2001/XMLSchema" xmlns:p="http://schemas.microsoft.com/office/2006/metadata/properties" xmlns:ns2="6a12a047-1682-4150-9b08-1e63b6709bb1" xmlns:ns3="21bb9660-a7f6-46fa-8231-f538e0e34463" targetNamespace="http://schemas.microsoft.com/office/2006/metadata/properties" ma:root="true" ma:fieldsID="9e5f4cbff32703b19fef0475f3359f4a" ns2:_="" ns3:_="">
    <xsd:import namespace="6a12a047-1682-4150-9b08-1e63b6709bb1"/>
    <xsd:import namespace="21bb9660-a7f6-46fa-8231-f538e0e34463"/>
    <xsd:element name="properties">
      <xsd:complexType>
        <xsd:sequence>
          <xsd:element name="documentManagement">
            <xsd:complexType>
              <xsd:all>
                <xsd:element ref="ns2:File_x0020_Type0"/>
                <xsd:element ref="ns3:SharedWithUsers" minOccurs="0"/>
                <xsd:element ref="ns3:SharedWithDetails" minOccurs="0"/>
                <xsd:element ref="ns2:MediaServiceMetadata" minOccurs="0"/>
                <xsd:element ref="ns2:MediaServiceFastMetadata" minOccurs="0"/>
                <xsd:element ref="ns2:Cluster"/>
                <xsd:element ref="ns2:Template_x0020_Type" minOccurs="0"/>
                <xsd:element ref="ns2:j0z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2a047-1682-4150-9b08-1e63b6709bb1" elementFormDefault="qualified">
    <xsd:import namespace="http://schemas.microsoft.com/office/2006/documentManagement/types"/>
    <xsd:import namespace="http://schemas.microsoft.com/office/infopath/2007/PartnerControls"/>
    <xsd:element name="File_x0020_Type0" ma:index="8" ma:displayName="File Type" ma:format="Dropdown" ma:internalName="File_x0020_Type0">
      <xsd:simpleType>
        <xsd:restriction base="dms:Choice">
          <xsd:enumeration value="Guidance"/>
          <xsd:enumeration value="Templates"/>
          <xsd:enumeration value="About Us"/>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Cluster" ma:index="13" ma:displayName="Cluster" ma:format="RadioButtons" ma:internalName="Cluster">
      <xsd:simpleType>
        <xsd:restriction base="dms:Choice">
          <xsd:enumeration value="City &amp; Guilds Group"/>
          <xsd:enumeration value="Skills Credentialing"/>
          <xsd:enumeration value="Corporate Learning"/>
          <xsd:enumeration value="Technical Training"/>
        </xsd:restriction>
      </xsd:simpleType>
    </xsd:element>
    <xsd:element name="Template_x0020_Type" ma:index="14" nillable="true" ma:displayName="Template Type" ma:format="Dropdown" ma:internalName="Template_x0020_Type">
      <xsd:simpleType>
        <xsd:restriction base="dms:Choice">
          <xsd:enumeration value="140th Anniversary"/>
          <xsd:enumeration value="Agenda"/>
          <xsd:enumeration value="Artwork"/>
          <xsd:enumeration value="Brochure artwork files"/>
          <xsd:enumeration value="Brochures"/>
          <xsd:enumeration value="Business card artwork files"/>
          <xsd:enumeration value="Copy / wording"/>
          <xsd:enumeration value="Email Signature"/>
          <xsd:enumeration value="Guidelines"/>
          <xsd:enumeration value="Letterhead templates"/>
          <xsd:enumeration value="Minutes"/>
          <xsd:enumeration value="PowerPoint"/>
          <xsd:enumeration value="Reports"/>
          <xsd:enumeration value="Videos"/>
        </xsd:restriction>
      </xsd:simpleType>
    </xsd:element>
    <xsd:element name="j0zd" ma:index="15" nillable="true" ma:displayName="Person or Group" ma:list="UserInfo" ma:internalName="j0z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bb9660-a7f6-46fa-8231-f538e0e34463"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_x0020_Type0 xmlns="6a12a047-1682-4150-9b08-1e63b6709bb1">Templates</File_x0020_Type0>
    <Template_x0020_Type xmlns="6a12a047-1682-4150-9b08-1e63b6709bb1">PowerPoint</Template_x0020_Type>
    <Cluster xmlns="6a12a047-1682-4150-9b08-1e63b6709bb1">Skills Credentialing</Cluster>
    <j0zd xmlns="6a12a047-1682-4150-9b08-1e63b6709bb1">
      <UserInfo>
        <DisplayName/>
        <AccountId xsi:nil="true"/>
        <AccountType/>
      </UserInfo>
    </j0zd>
  </documentManagement>
</p:properties>
</file>

<file path=customXml/itemProps1.xml><?xml version="1.0" encoding="utf-8"?>
<ds:datastoreItem xmlns:ds="http://schemas.openxmlformats.org/officeDocument/2006/customXml" ds:itemID="{78218FCB-4C29-4405-AAC4-CC96C75D2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2a047-1682-4150-9b08-1e63b6709bb1"/>
    <ds:schemaRef ds:uri="21bb9660-a7f6-46fa-8231-f538e0e34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B8378B-13C4-4483-B2F9-DFFD869509D7}">
  <ds:schemaRefs>
    <ds:schemaRef ds:uri="http://schemas.microsoft.com/sharepoint/v3/contenttype/forms"/>
  </ds:schemaRefs>
</ds:datastoreItem>
</file>

<file path=customXml/itemProps3.xml><?xml version="1.0" encoding="utf-8"?>
<ds:datastoreItem xmlns:ds="http://schemas.openxmlformats.org/officeDocument/2006/customXml" ds:itemID="{E4174D90-2408-4C58-87AE-028A6875820B}">
  <ds:schemaRefs>
    <ds:schemaRef ds:uri="http://purl.org/dc/terms/"/>
    <ds:schemaRef ds:uri="http://schemas.microsoft.com/office/2006/documentManagement/types"/>
    <ds:schemaRef ds:uri="6a12a047-1682-4150-9b08-1e63b6709bb1"/>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21bb9660-a7f6-46fa-8231-f538e0e344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21716</TotalTime>
  <Words>2077</Words>
  <Application>Microsoft Office PowerPoint</Application>
  <PresentationFormat>Widescreen</PresentationFormat>
  <Paragraphs>238</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Nunito Sans</vt:lpstr>
      <vt:lpstr>Symbol</vt:lpstr>
      <vt:lpstr>System Font</vt:lpstr>
      <vt:lpstr>Office Theme</vt:lpstr>
      <vt:lpstr>ILM EPA Pack Level 3 Team Leader/ Supervisor </vt:lpstr>
      <vt:lpstr>What we’ll cover</vt:lpstr>
      <vt:lpstr>The Documents</vt:lpstr>
      <vt:lpstr>End-point assessment pack – Key Sections</vt:lpstr>
      <vt:lpstr>Knowledge Test (pages 19-21)</vt:lpstr>
      <vt:lpstr>Professional Discussion (PD) relating to CPD Activity (pages 22-24)</vt:lpstr>
      <vt:lpstr>Structured Competency-based Interview (CBI) (pages 25-27)</vt:lpstr>
      <vt:lpstr>PowerPoint Presentation</vt:lpstr>
      <vt:lpstr>Portfolio of Evidence (pages 28-34)</vt:lpstr>
      <vt:lpstr>Portfolio of Evidence (pages 28-34)</vt:lpstr>
      <vt:lpstr>Portfolio Checklist (page 30)</vt:lpstr>
      <vt:lpstr>PowerPoint Presentation</vt:lpstr>
      <vt:lpstr>Appendix 2 Portfolio Assessment Guidance (pages 59-81)</vt:lpstr>
      <vt:lpstr>Portfolio of Evidence</vt:lpstr>
      <vt:lpstr>PowerPoint Presentation</vt:lpstr>
      <vt:lpstr>Exemplar Materials</vt:lpstr>
      <vt:lpstr>PowerPoint Presentation</vt:lpstr>
      <vt:lpstr>Questions</vt:lpstr>
      <vt:lpstr>Key documents and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 ppt template deck</dc:title>
  <dc:creator>Ryan Jones</dc:creator>
  <cp:lastModifiedBy>Joseph Ballantine</cp:lastModifiedBy>
  <cp:revision>80</cp:revision>
  <dcterms:created xsi:type="dcterms:W3CDTF">2019-01-18T16:07:09Z</dcterms:created>
  <dcterms:modified xsi:type="dcterms:W3CDTF">2019-10-01T10:00:46Z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0x010100249C1A0B577A0D4AB8D9E7799978E22D</vt:lpwstr>
  </property>
</Properties>
</file>