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8" r:id="rId4"/>
    <p:sldId id="26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4" r:id="rId20"/>
    <p:sldId id="261" r:id="rId21"/>
    <p:sldId id="270"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997" userDrawn="1">
          <p15:clr>
            <a:srgbClr val="A4A3A4"/>
          </p15:clr>
        </p15:guide>
        <p15:guide id="3" pos="5038"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p:restoredTop sz="75763" autoAdjust="0"/>
  </p:normalViewPr>
  <p:slideViewPr>
    <p:cSldViewPr snapToGrid="0" snapToObjects="1" showGuides="1">
      <p:cViewPr varScale="1">
        <p:scale>
          <a:sx n="70" d="100"/>
          <a:sy n="70" d="100"/>
        </p:scale>
        <p:origin x="1302" y="54"/>
      </p:cViewPr>
      <p:guideLst>
        <p:guide pos="2997"/>
        <p:guide pos="503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EA6C4-18CC-ED4F-A419-0063ABFE171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D6EA2-79D8-4147-836F-3FECAAD8B18E}" type="slidenum">
              <a:rPr lang="en-US" smtClean="0"/>
              <a:t>‹#›</a:t>
            </a:fld>
            <a:endParaRPr lang="en-US"/>
          </a:p>
        </p:txBody>
      </p:sp>
    </p:spTree>
    <p:extLst>
      <p:ext uri="{BB962C8B-B14F-4D97-AF65-F5344CB8AC3E}">
        <p14:creationId xmlns:p14="http://schemas.microsoft.com/office/powerpoint/2010/main" val="9814843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archsoa.techtarget.com/definition/XM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archdatamanagement.techtarget.com/definition/data" TargetMode="External"/><Relationship Id="rId4" Type="http://schemas.openxmlformats.org/officeDocument/2006/relationships/hyperlink" Target="http://searchsqlserver.techtarget.com/definition/inform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a:t>
            </a:fld>
            <a:endParaRPr lang="en-US"/>
          </a:p>
        </p:txBody>
      </p:sp>
    </p:spTree>
    <p:extLst>
      <p:ext uri="{BB962C8B-B14F-4D97-AF65-F5344CB8AC3E}">
        <p14:creationId xmlns:p14="http://schemas.microsoft.com/office/powerpoint/2010/main" val="92677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useful and helpful guidance on first tab of the sheet. This document is very clear – failure to comply with </a:t>
            </a:r>
            <a:r>
              <a:rPr lang="en-GB" dirty="0" err="1" smtClean="0"/>
              <a:t>req’s</a:t>
            </a:r>
            <a:r>
              <a:rPr lang="en-GB" dirty="0" smtClean="0"/>
              <a:t> will result in an inadequate grading.</a:t>
            </a:r>
          </a:p>
          <a:p>
            <a:endParaRPr lang="en-GB" dirty="0" smtClean="0"/>
          </a:p>
          <a:p>
            <a:r>
              <a:rPr lang="en-GB" smtClean="0"/>
              <a:t>Latest Final </a:t>
            </a:r>
            <a:r>
              <a:rPr lang="en-GB" dirty="0" smtClean="0"/>
              <a:t>financial statements will be signed by Director, Accountants or auditors</a:t>
            </a:r>
          </a:p>
          <a:p>
            <a:endParaRPr lang="en-GB" dirty="0" smtClean="0"/>
          </a:p>
          <a:p>
            <a:r>
              <a:rPr lang="en-GB" dirty="0" smtClean="0"/>
              <a:t>Must get Satisfactory, good or outstanding to continue.</a:t>
            </a:r>
          </a:p>
          <a:p>
            <a:endParaRPr lang="en-GB" dirty="0" smtClean="0"/>
          </a:p>
          <a:p>
            <a:r>
              <a:rPr lang="en-GB" dirty="0" err="1" smtClean="0"/>
              <a:t>Mgmt</a:t>
            </a:r>
            <a:r>
              <a:rPr lang="en-GB" dirty="0" smtClean="0"/>
              <a:t> accts</a:t>
            </a:r>
            <a:r>
              <a:rPr lang="en-GB" baseline="0" dirty="0" smtClean="0"/>
              <a:t> include – profit and loss, balance sheet and relevant notes</a:t>
            </a:r>
            <a:endParaRPr lang="en-GB" dirty="0" smtClean="0"/>
          </a:p>
          <a:p>
            <a:endParaRPr lang="en-GB" dirty="0"/>
          </a:p>
        </p:txBody>
      </p:sp>
      <p:sp>
        <p:nvSpPr>
          <p:cNvPr id="4" name="Slide Number Placeholder 3"/>
          <p:cNvSpPr>
            <a:spLocks noGrp="1"/>
          </p:cNvSpPr>
          <p:nvPr>
            <p:ph type="sldNum" sz="quarter" idx="10"/>
          </p:nvPr>
        </p:nvSpPr>
        <p:spPr/>
        <p:txBody>
          <a:bodyPr/>
          <a:lstStyle/>
          <a:p>
            <a:fld id="{FA7D6EA2-79D8-4147-836F-3FECAAD8B18E}" type="slidenum">
              <a:rPr lang="en-US" smtClean="0"/>
              <a:t>11</a:t>
            </a:fld>
            <a:endParaRPr lang="en-US"/>
          </a:p>
        </p:txBody>
      </p:sp>
    </p:spTree>
    <p:extLst>
      <p:ext uri="{BB962C8B-B14F-4D97-AF65-F5344CB8AC3E}">
        <p14:creationId xmlns:p14="http://schemas.microsoft.com/office/powerpoint/2010/main" val="110496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Main providers must make sure that they are tracking all the contracts a sub has across all main providers so the cumulative funding for that sub does not exceed the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One a supporting provider reaches the 500K</a:t>
            </a:r>
            <a:r>
              <a:rPr lang="en-GB" baseline="0" dirty="0" smtClean="0"/>
              <a:t> threshold, they must apply to the register as a main provider. </a:t>
            </a:r>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13</a:t>
            </a:fld>
            <a:endParaRPr lang="en-US"/>
          </a:p>
        </p:txBody>
      </p:sp>
    </p:spTree>
    <p:extLst>
      <p:ext uri="{BB962C8B-B14F-4D97-AF65-F5344CB8AC3E}">
        <p14:creationId xmlns:p14="http://schemas.microsoft.com/office/powerpoint/2010/main" val="72377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PREVENT - your understanding of your organisation’s responsibilities to prevent people from being drawn into terrorism - specified under section 26 of the Counter-Terrorism and Security Act 2015</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SAFEGUARDING</a:t>
            </a:r>
            <a:r>
              <a:rPr lang="en-GB" baseline="0" dirty="0" smtClean="0"/>
              <a:t> - </a:t>
            </a:r>
            <a:r>
              <a:rPr lang="en-GB" dirty="0" smtClean="0"/>
              <a:t>looks at keeping children, young people and vulnerable adults safe from a wide range of potential harm, and looks at your preventative actions, not just reaction.</a:t>
            </a:r>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14</a:t>
            </a:fld>
            <a:endParaRPr lang="en-US"/>
          </a:p>
        </p:txBody>
      </p:sp>
    </p:spTree>
    <p:extLst>
      <p:ext uri="{BB962C8B-B14F-4D97-AF65-F5344CB8AC3E}">
        <p14:creationId xmlns:p14="http://schemas.microsoft.com/office/powerpoint/2010/main" val="50140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BUSINESS CONTINUITY – how</a:t>
            </a:r>
            <a:r>
              <a:rPr lang="en-GB" baseline="0" dirty="0" smtClean="0"/>
              <a:t> you will minimise disruption to apprenticeship training</a:t>
            </a:r>
          </a:p>
          <a:p>
            <a:endParaRPr lang="en-GB"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GB" baseline="0" dirty="0" smtClean="0"/>
              <a:t>ILR – </a:t>
            </a:r>
            <a:r>
              <a:rPr lang="en-GB" dirty="0" smtClean="0"/>
              <a:t>Organisations applying through the main and employer provider routes must have a management information system in place at the point they begin delivery. This must be able to produce an ILR XML file that meets the requirements of the ILR specification (XML File - </a:t>
            </a:r>
            <a:r>
              <a:rPr lang="en-GB" sz="900" b="0" i="1" kern="1200" dirty="0" smtClean="0">
                <a:solidFill>
                  <a:schemeClr val="tx1"/>
                </a:solidFill>
                <a:effectLst/>
                <a:latin typeface="+mn-lt"/>
                <a:ea typeface="+mn-ea"/>
                <a:cs typeface="+mn-cs"/>
              </a:rPr>
              <a:t>XML is a file extension for an </a:t>
            </a:r>
            <a:r>
              <a:rPr lang="en-GB" sz="900" b="0" i="1" u="sng" kern="1200" dirty="0" smtClean="0">
                <a:solidFill>
                  <a:schemeClr val="tx1"/>
                </a:solidFill>
                <a:effectLst/>
                <a:latin typeface="+mn-lt"/>
                <a:ea typeface="+mn-ea"/>
                <a:cs typeface="+mn-cs"/>
                <a:hlinkClick r:id="rId3"/>
              </a:rPr>
              <a:t>Extensible </a:t>
            </a:r>
            <a:r>
              <a:rPr lang="en-GB" sz="900" b="0" i="1" u="sng" kern="1200" dirty="0" err="1" smtClean="0">
                <a:solidFill>
                  <a:schemeClr val="tx1"/>
                </a:solidFill>
                <a:effectLst/>
                <a:latin typeface="+mn-lt"/>
                <a:ea typeface="+mn-ea"/>
                <a:cs typeface="+mn-cs"/>
                <a:hlinkClick r:id="rId3"/>
              </a:rPr>
              <a:t>Markup</a:t>
            </a:r>
            <a:r>
              <a:rPr lang="en-GB" sz="900" b="0" i="1" u="sng" kern="1200" dirty="0" smtClean="0">
                <a:solidFill>
                  <a:schemeClr val="tx1"/>
                </a:solidFill>
                <a:effectLst/>
                <a:latin typeface="+mn-lt"/>
                <a:ea typeface="+mn-ea"/>
                <a:cs typeface="+mn-cs"/>
                <a:hlinkClick r:id="rId3"/>
              </a:rPr>
              <a:t> Language</a:t>
            </a:r>
            <a:r>
              <a:rPr lang="en-GB" sz="900" b="0" i="1" kern="1200" dirty="0" smtClean="0">
                <a:solidFill>
                  <a:schemeClr val="tx1"/>
                </a:solidFill>
                <a:effectLst/>
                <a:latin typeface="+mn-lt"/>
                <a:ea typeface="+mn-ea"/>
                <a:cs typeface="+mn-cs"/>
              </a:rPr>
              <a:t> (XML) file format used to create common </a:t>
            </a:r>
            <a:r>
              <a:rPr lang="en-GB" sz="900" b="0" i="1" u="sng" kern="1200" dirty="0" smtClean="0">
                <a:solidFill>
                  <a:schemeClr val="tx1"/>
                </a:solidFill>
                <a:effectLst/>
                <a:latin typeface="+mn-lt"/>
                <a:ea typeface="+mn-ea"/>
                <a:cs typeface="+mn-cs"/>
                <a:hlinkClick r:id="rId4"/>
              </a:rPr>
              <a:t>information</a:t>
            </a:r>
            <a:r>
              <a:rPr lang="en-GB" sz="900" b="0" i="1" kern="1200" dirty="0" smtClean="0">
                <a:solidFill>
                  <a:schemeClr val="tx1"/>
                </a:solidFill>
                <a:effectLst/>
                <a:latin typeface="+mn-lt"/>
                <a:ea typeface="+mn-ea"/>
                <a:cs typeface="+mn-cs"/>
              </a:rPr>
              <a:t> formats and share both the format and the </a:t>
            </a:r>
            <a:r>
              <a:rPr lang="en-GB" sz="900" b="0" i="1" u="sng" kern="1200" dirty="0" smtClean="0">
                <a:solidFill>
                  <a:schemeClr val="tx1"/>
                </a:solidFill>
                <a:effectLst/>
                <a:latin typeface="+mn-lt"/>
                <a:ea typeface="+mn-ea"/>
                <a:cs typeface="+mn-cs"/>
                <a:hlinkClick r:id="rId5"/>
              </a:rPr>
              <a:t>data</a:t>
            </a:r>
            <a:r>
              <a:rPr lang="en-GB" sz="900" b="0" i="1" kern="1200" dirty="0" smtClean="0">
                <a:solidFill>
                  <a:schemeClr val="tx1"/>
                </a:solidFill>
                <a:effectLst/>
                <a:latin typeface="+mn-lt"/>
                <a:ea typeface="+mn-ea"/>
                <a:cs typeface="+mn-cs"/>
              </a:rPr>
              <a:t> on the World Wide Web, intranets, and elsewhere using standard ASCII text. Similar to HTML</a:t>
            </a:r>
          </a:p>
          <a:p>
            <a:endParaRPr lang="en-GB" baseline="0" dirty="0" smtClean="0"/>
          </a:p>
          <a:p>
            <a:endParaRPr lang="en-GB" baseline="0" dirty="0" smtClean="0"/>
          </a:p>
          <a:p>
            <a:r>
              <a:rPr lang="en-GB" dirty="0" smtClean="0"/>
              <a:t>An ILR learner entry tool is available for download and supports returns for up to 500 learners. This software is free to organisations that submit data to the SFA and do not have access to a data management system. You can download the tool from the useful links area on the front page of the Hub. A user guide is available on the ILR page on GOV.UK. You can only use this software with Windows operating systems.</a:t>
            </a:r>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15</a:t>
            </a:fld>
            <a:endParaRPr lang="en-US"/>
          </a:p>
        </p:txBody>
      </p:sp>
    </p:spTree>
    <p:extLst>
      <p:ext uri="{BB962C8B-B14F-4D97-AF65-F5344CB8AC3E}">
        <p14:creationId xmlns:p14="http://schemas.microsoft.com/office/powerpoint/2010/main" val="201942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Links to most recent Inspection reports</a:t>
            </a:r>
          </a:p>
          <a:p>
            <a:pPr marL="171450" indent="-171450">
              <a:buFont typeface="Arial" panose="020B0604020202020204" pitchFamily="34" charset="0"/>
              <a:buChar char="•"/>
            </a:pPr>
            <a:r>
              <a:rPr lang="en-GB" dirty="0" smtClean="0"/>
              <a:t>Leadership and Management – structure and experience – also how they will manage performance</a:t>
            </a:r>
            <a:r>
              <a:rPr lang="en-GB" baseline="0" dirty="0" smtClean="0"/>
              <a:t> and quality to maintain high quality provision - processes in place for this.</a:t>
            </a:r>
          </a:p>
          <a:p>
            <a:pPr marL="171450" indent="-171450">
              <a:buFont typeface="Arial" panose="020B0604020202020204" pitchFamily="34" charset="0"/>
              <a:buChar char="•"/>
            </a:pPr>
            <a:r>
              <a:rPr lang="en-GB" baseline="0" dirty="0" smtClean="0"/>
              <a:t>Staffing structure – useful/good practice to have staffing matrix in place – staff numbers in each area, qualifications and experience (</a:t>
            </a:r>
            <a:r>
              <a:rPr lang="en-GB" baseline="0" dirty="0" err="1" smtClean="0"/>
              <a:t>partic</a:t>
            </a:r>
            <a:r>
              <a:rPr lang="en-GB" baseline="0" dirty="0" smtClean="0"/>
              <a:t> Industry background), ongoing CPD plans and policy to ensure staff experience and knowledge remains up to date.</a:t>
            </a:r>
          </a:p>
          <a:p>
            <a:pPr marL="171450" indent="-171450">
              <a:buFont typeface="Arial" panose="020B0604020202020204" pitchFamily="34" charset="0"/>
              <a:buChar char="•"/>
            </a:pPr>
            <a:r>
              <a:rPr lang="en-GB" baseline="0" dirty="0" smtClean="0"/>
              <a:t>Management of your internal processes to ensure quality delivery – structure of </a:t>
            </a:r>
            <a:r>
              <a:rPr lang="en-GB" baseline="0" dirty="0" err="1" smtClean="0"/>
              <a:t>perf</a:t>
            </a:r>
            <a:r>
              <a:rPr lang="en-GB" baseline="0" dirty="0" smtClean="0"/>
              <a:t> mgmt. for staff and organisation to ensure meeting needs of employer and apprentices.</a:t>
            </a:r>
          </a:p>
          <a:p>
            <a:pPr marL="171450" indent="-171450">
              <a:buFont typeface="Arial" panose="020B0604020202020204" pitchFamily="34" charset="0"/>
              <a:buChar char="•"/>
            </a:pPr>
            <a:r>
              <a:rPr lang="en-GB" baseline="0" dirty="0" smtClean="0"/>
              <a:t>Quality Assurance and Self assessment – SA report and plans, how you measure success and use data and </a:t>
            </a:r>
            <a:r>
              <a:rPr lang="en-GB" baseline="0" dirty="0" err="1" smtClean="0"/>
              <a:t>perf</a:t>
            </a:r>
            <a:r>
              <a:rPr lang="en-GB" baseline="0" dirty="0" smtClean="0"/>
              <a:t> mgmt. to improve performance and outcomes – across staff, learners, equality and diversity, etc. </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16</a:t>
            </a:fld>
            <a:endParaRPr lang="en-US"/>
          </a:p>
        </p:txBody>
      </p:sp>
    </p:spTree>
    <p:extLst>
      <p:ext uri="{BB962C8B-B14F-4D97-AF65-F5344CB8AC3E}">
        <p14:creationId xmlns:p14="http://schemas.microsoft.com/office/powerpoint/2010/main" val="202107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17</a:t>
            </a:fld>
            <a:endParaRPr lang="en-US"/>
          </a:p>
        </p:txBody>
      </p:sp>
    </p:spTree>
    <p:extLst>
      <p:ext uri="{BB962C8B-B14F-4D97-AF65-F5344CB8AC3E}">
        <p14:creationId xmlns:p14="http://schemas.microsoft.com/office/powerpoint/2010/main" val="1561367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mtClean="0"/>
              <a:t>Application may fail if there is evidence of convictions relating to specific criminal offences including, but not limited to, bribery, corruption, conspiracy, terrorism, fraud and money laundering.</a:t>
            </a:r>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18</a:t>
            </a:fld>
            <a:endParaRPr lang="en-US"/>
          </a:p>
        </p:txBody>
      </p:sp>
    </p:spTree>
    <p:extLst>
      <p:ext uri="{BB962C8B-B14F-4D97-AF65-F5344CB8AC3E}">
        <p14:creationId xmlns:p14="http://schemas.microsoft.com/office/powerpoint/2010/main" val="2552684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19</a:t>
            </a:fld>
            <a:endParaRPr lang="en-US"/>
          </a:p>
        </p:txBody>
      </p:sp>
    </p:spTree>
    <p:extLst>
      <p:ext uri="{BB962C8B-B14F-4D97-AF65-F5344CB8AC3E}">
        <p14:creationId xmlns:p14="http://schemas.microsoft.com/office/powerpoint/2010/main" val="75961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dirty="0" smtClean="0"/>
              <a:t>Three</a:t>
            </a:r>
            <a:r>
              <a:rPr lang="en-GB" baseline="0" dirty="0" smtClean="0"/>
              <a:t> routes depends on what type of provider you are or want to be</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20</a:t>
            </a:fld>
            <a:endParaRPr lang="en-US"/>
          </a:p>
        </p:txBody>
      </p:sp>
    </p:spTree>
    <p:extLst>
      <p:ext uri="{BB962C8B-B14F-4D97-AF65-F5344CB8AC3E}">
        <p14:creationId xmlns:p14="http://schemas.microsoft.com/office/powerpoint/2010/main" val="1912863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dirty="0" smtClean="0"/>
              <a:t>So this is where it get a bit more complicated. But</a:t>
            </a:r>
            <a:r>
              <a:rPr lang="en-GB" baseline="0" dirty="0" smtClean="0"/>
              <a:t> in 7 months I’m sure it will all have become clear!!</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21</a:t>
            </a:fld>
            <a:endParaRPr lang="en-US"/>
          </a:p>
        </p:txBody>
      </p:sp>
    </p:spTree>
    <p:extLst>
      <p:ext uri="{BB962C8B-B14F-4D97-AF65-F5344CB8AC3E}">
        <p14:creationId xmlns:p14="http://schemas.microsoft.com/office/powerpoint/2010/main" val="172597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3</a:t>
            </a:fld>
            <a:endParaRPr lang="en-US"/>
          </a:p>
        </p:txBody>
      </p:sp>
    </p:spTree>
    <p:extLst>
      <p:ext uri="{BB962C8B-B14F-4D97-AF65-F5344CB8AC3E}">
        <p14:creationId xmlns:p14="http://schemas.microsoft.com/office/powerpoint/2010/main" val="4300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Do not have to be on ROTO</a:t>
            </a:r>
            <a:r>
              <a:rPr lang="en-GB" baseline="0" dirty="0" smtClean="0"/>
              <a:t> to be on </a:t>
            </a:r>
            <a:r>
              <a:rPr lang="en-GB" baseline="0" dirty="0" err="1" smtClean="0"/>
              <a:t>RoATP</a:t>
            </a:r>
            <a:endParaRPr lang="en-GB" baseline="0" dirty="0" smtClean="0"/>
          </a:p>
          <a:p>
            <a:endParaRPr lang="en-GB" baseline="0" dirty="0" smtClean="0"/>
          </a:p>
          <a:p>
            <a:r>
              <a:rPr lang="en-GB" baseline="0" dirty="0" smtClean="0"/>
              <a:t>2 – Doing this will enable employers to use the find and search facility on DAS and see if your offer meets their needs in their area.</a:t>
            </a:r>
          </a:p>
          <a:p>
            <a:endParaRPr lang="en-GB" baseline="0" dirty="0" smtClean="0"/>
          </a:p>
          <a:p>
            <a:r>
              <a:rPr lang="en-GB" baseline="0" dirty="0" smtClean="0"/>
              <a:t>3 – more about that later</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4</a:t>
            </a:fld>
            <a:endParaRPr lang="en-US"/>
          </a:p>
        </p:txBody>
      </p:sp>
    </p:spTree>
    <p:extLst>
      <p:ext uri="{BB962C8B-B14F-4D97-AF65-F5344CB8AC3E}">
        <p14:creationId xmlns:p14="http://schemas.microsoft.com/office/powerpoint/2010/main" val="98562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Do not have to be on ROTO</a:t>
            </a:r>
            <a:r>
              <a:rPr lang="en-GB" baseline="0" dirty="0" smtClean="0"/>
              <a:t> to be on </a:t>
            </a:r>
            <a:r>
              <a:rPr lang="en-GB" baseline="0" dirty="0" err="1" smtClean="0"/>
              <a:t>RoATP</a:t>
            </a:r>
            <a:endParaRPr lang="en-GB" baseline="0" dirty="0" smtClean="0"/>
          </a:p>
          <a:p>
            <a:endParaRPr lang="en-GB" baseline="0" dirty="0" smtClean="0"/>
          </a:p>
          <a:p>
            <a:r>
              <a:rPr lang="en-GB" baseline="0" dirty="0" smtClean="0"/>
              <a:t>2 – Doing this will enable employers to use the find and search facility on DAS and see if your offer meets their needs in their area.</a:t>
            </a:r>
          </a:p>
          <a:p>
            <a:endParaRPr lang="en-GB" baseline="0" dirty="0" smtClean="0"/>
          </a:p>
          <a:p>
            <a:r>
              <a:rPr lang="en-GB" baseline="0" dirty="0" smtClean="0"/>
              <a:t>3 – more about that later</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5</a:t>
            </a:fld>
            <a:endParaRPr lang="en-US"/>
          </a:p>
        </p:txBody>
      </p:sp>
    </p:spTree>
    <p:extLst>
      <p:ext uri="{BB962C8B-B14F-4D97-AF65-F5344CB8AC3E}">
        <p14:creationId xmlns:p14="http://schemas.microsoft.com/office/powerpoint/2010/main" val="150886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Do not have to be on ROTO</a:t>
            </a:r>
            <a:r>
              <a:rPr lang="en-GB" baseline="0" dirty="0" smtClean="0"/>
              <a:t> to be on </a:t>
            </a:r>
            <a:r>
              <a:rPr lang="en-GB" baseline="0" dirty="0" err="1" smtClean="0"/>
              <a:t>RoATP</a:t>
            </a:r>
            <a:endParaRPr lang="en-GB" baseline="0" dirty="0" smtClean="0"/>
          </a:p>
          <a:p>
            <a:endParaRPr lang="en-GB" baseline="0" dirty="0" smtClean="0"/>
          </a:p>
          <a:p>
            <a:r>
              <a:rPr lang="en-GB" baseline="0" dirty="0" smtClean="0"/>
              <a:t>2 – Doing this will enable employers to use the find and search facility on DAS and see if your offer meets their needs in their area.</a:t>
            </a:r>
          </a:p>
          <a:p>
            <a:endParaRPr lang="en-GB" baseline="0" dirty="0" smtClean="0"/>
          </a:p>
          <a:p>
            <a:r>
              <a:rPr lang="en-GB" baseline="0" dirty="0" smtClean="0"/>
              <a:t>3 – more about that later</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6</a:t>
            </a:fld>
            <a:endParaRPr lang="en-US"/>
          </a:p>
        </p:txBody>
      </p:sp>
    </p:spTree>
    <p:extLst>
      <p:ext uri="{BB962C8B-B14F-4D97-AF65-F5344CB8AC3E}">
        <p14:creationId xmlns:p14="http://schemas.microsoft.com/office/powerpoint/2010/main" val="38889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Do not have to be on ROTO</a:t>
            </a:r>
            <a:r>
              <a:rPr lang="en-GB" baseline="0" dirty="0" smtClean="0"/>
              <a:t> to be on </a:t>
            </a:r>
            <a:r>
              <a:rPr lang="en-GB" baseline="0" dirty="0" err="1" smtClean="0"/>
              <a:t>RoATP</a:t>
            </a:r>
            <a:endParaRPr lang="en-GB" baseline="0" dirty="0" smtClean="0"/>
          </a:p>
          <a:p>
            <a:endParaRPr lang="en-GB" baseline="0" dirty="0" smtClean="0"/>
          </a:p>
          <a:p>
            <a:r>
              <a:rPr lang="en-GB" baseline="0" dirty="0" smtClean="0"/>
              <a:t>2 – Doing this will enable employers to use the find and search facility on DAS and see if your offer meets their needs in their area.</a:t>
            </a:r>
          </a:p>
          <a:p>
            <a:endParaRPr lang="en-GB" baseline="0" dirty="0" smtClean="0"/>
          </a:p>
          <a:p>
            <a:r>
              <a:rPr lang="en-GB" baseline="0" dirty="0" smtClean="0"/>
              <a:t>3 – more about that later</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7</a:t>
            </a:fld>
            <a:endParaRPr lang="en-US"/>
          </a:p>
        </p:txBody>
      </p:sp>
    </p:spTree>
    <p:extLst>
      <p:ext uri="{BB962C8B-B14F-4D97-AF65-F5344CB8AC3E}">
        <p14:creationId xmlns:p14="http://schemas.microsoft.com/office/powerpoint/2010/main" val="37917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Do not have to be on ROTO</a:t>
            </a:r>
            <a:r>
              <a:rPr lang="en-GB" baseline="0" dirty="0" smtClean="0"/>
              <a:t> to be on </a:t>
            </a:r>
            <a:r>
              <a:rPr lang="en-GB" baseline="0" dirty="0" err="1" smtClean="0"/>
              <a:t>RoATP</a:t>
            </a:r>
            <a:endParaRPr lang="en-GB" baseline="0" dirty="0" smtClean="0"/>
          </a:p>
          <a:p>
            <a:endParaRPr lang="en-GB" baseline="0" dirty="0" smtClean="0"/>
          </a:p>
          <a:p>
            <a:r>
              <a:rPr lang="en-GB" baseline="0" dirty="0" smtClean="0"/>
              <a:t>2 – Doing this will enable employers to use the find and search facility on DAS and see if your offer meets their needs in their area.</a:t>
            </a:r>
          </a:p>
          <a:p>
            <a:endParaRPr lang="en-GB" baseline="0" dirty="0" smtClean="0"/>
          </a:p>
          <a:p>
            <a:r>
              <a:rPr lang="en-GB" baseline="0" dirty="0" smtClean="0"/>
              <a:t>3 – more about that later</a:t>
            </a:r>
            <a:endParaRPr lang="en-GB" dirty="0" smtClean="0"/>
          </a:p>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8</a:t>
            </a:fld>
            <a:endParaRPr lang="en-US"/>
          </a:p>
        </p:txBody>
      </p:sp>
    </p:spTree>
    <p:extLst>
      <p:ext uri="{BB962C8B-B14F-4D97-AF65-F5344CB8AC3E}">
        <p14:creationId xmlns:p14="http://schemas.microsoft.com/office/powerpoint/2010/main" val="49458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9</a:t>
            </a:fld>
            <a:endParaRPr lang="en-US"/>
          </a:p>
        </p:txBody>
      </p:sp>
    </p:spTree>
    <p:extLst>
      <p:ext uri="{BB962C8B-B14F-4D97-AF65-F5344CB8AC3E}">
        <p14:creationId xmlns:p14="http://schemas.microsoft.com/office/powerpoint/2010/main" val="70793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D6EA2-79D8-4147-836F-3FECAAD8B18E}" type="slidenum">
              <a:rPr lang="en-US" smtClean="0"/>
              <a:t>10</a:t>
            </a:fld>
            <a:endParaRPr lang="en-US"/>
          </a:p>
        </p:txBody>
      </p:sp>
    </p:spTree>
    <p:extLst>
      <p:ext uri="{BB962C8B-B14F-4D97-AF65-F5344CB8AC3E}">
        <p14:creationId xmlns:p14="http://schemas.microsoft.com/office/powerpoint/2010/main" val="120025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209214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51334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137839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178580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84000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47091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62075"/>
          </a:xfrm>
          <a:prstGeom prst="rect">
            <a:avLst/>
          </a:prstGeom>
        </p:spPr>
      </p:pic>
      <p:sp>
        <p:nvSpPr>
          <p:cNvPr id="2" name="Title 1"/>
          <p:cNvSpPr>
            <a:spLocks noGrp="1"/>
          </p:cNvSpPr>
          <p:nvPr>
            <p:ph type="title" hasCustomPrompt="1"/>
          </p:nvPr>
        </p:nvSpPr>
        <p:spPr>
          <a:xfrm>
            <a:off x="358775" y="247651"/>
            <a:ext cx="5801802" cy="72099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75" y="1455738"/>
            <a:ext cx="8426450" cy="3311524"/>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5230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62075"/>
          </a:xfrm>
          <a:prstGeom prst="rect">
            <a:avLst/>
          </a:prstGeom>
        </p:spPr>
      </p:pic>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1397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62075"/>
          </a:xfrm>
          <a:prstGeom prst="rect">
            <a:avLst/>
          </a:prstGeom>
        </p:spPr>
      </p:pic>
      <p:sp>
        <p:nvSpPr>
          <p:cNvPr id="2" name="Title 1"/>
          <p:cNvSpPr>
            <a:spLocks noGrp="1"/>
          </p:cNvSpPr>
          <p:nvPr>
            <p:ph type="title" hasCustomPrompt="1"/>
          </p:nvPr>
        </p:nvSpPr>
        <p:spPr>
          <a:xfrm>
            <a:off x="358775" y="247651"/>
            <a:ext cx="5801802" cy="72099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75" y="1455738"/>
            <a:ext cx="4050000" cy="33115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4735225" y="1455738"/>
            <a:ext cx="4050000" cy="33115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29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62075"/>
          </a:xfrm>
          <a:prstGeom prst="rect">
            <a:avLst/>
          </a:prstGeom>
        </p:spPr>
      </p:pic>
      <p:sp>
        <p:nvSpPr>
          <p:cNvPr id="2" name="Title 1"/>
          <p:cNvSpPr>
            <a:spLocks noGrp="1"/>
          </p:cNvSpPr>
          <p:nvPr>
            <p:ph type="title" hasCustomPrompt="1"/>
          </p:nvPr>
        </p:nvSpPr>
        <p:spPr>
          <a:xfrm>
            <a:off x="358775" y="247651"/>
            <a:ext cx="5801802" cy="72099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7387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87532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136920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18798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26C8BC0-7BC3-0C4B-83D1-F86AF8841828}" type="datetimeFigureOut">
              <a:rPr lang="en-US" smtClean="0"/>
              <a:t>11/8/2016</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55A3E1A2-B700-7C42-B499-91CABCA5E28B}" type="slidenum">
              <a:rPr lang="en-US" smtClean="0"/>
              <a:t>‹#›</a:t>
            </a:fld>
            <a:endParaRPr lang="en-US"/>
          </a:p>
        </p:txBody>
      </p:sp>
    </p:spTree>
    <p:extLst>
      <p:ext uri="{BB962C8B-B14F-4D97-AF65-F5344CB8AC3E}">
        <p14:creationId xmlns:p14="http://schemas.microsoft.com/office/powerpoint/2010/main" val="134816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247650"/>
            <a:ext cx="5801802" cy="839299"/>
          </a:xfrm>
          <a:prstGeom prst="rect">
            <a:avLst/>
          </a:prstGeom>
          <a:noFill/>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8775" y="1384299"/>
            <a:ext cx="8426450" cy="338296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1685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5"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685800"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600" kern="1200">
          <a:solidFill>
            <a:schemeClr val="tx2"/>
          </a:solidFill>
          <a:latin typeface="+mn-lt"/>
          <a:ea typeface="+mn-ea"/>
          <a:cs typeface="+mn-cs"/>
        </a:defRPr>
      </a:lvl1pPr>
      <a:lvl2pPr marL="514350" indent="-171450" algn="l" defTabSz="685800" rtl="0" eaLnBrk="1" latinLnBrk="0" hangingPunct="1">
        <a:lnSpc>
          <a:spcPct val="100000"/>
        </a:lnSpc>
        <a:spcBef>
          <a:spcPts val="375"/>
        </a:spcBef>
        <a:buClr>
          <a:schemeClr val="accent2"/>
        </a:buClr>
        <a:buFont typeface="Arial" panose="020B0604020202020204" pitchFamily="34" charset="0"/>
        <a:buChar char="•"/>
        <a:defRPr sz="1200" kern="1200">
          <a:solidFill>
            <a:schemeClr val="tx2"/>
          </a:solidFill>
          <a:latin typeface="+mn-lt"/>
          <a:ea typeface="+mn-ea"/>
          <a:cs typeface="+mn-cs"/>
        </a:defRPr>
      </a:lvl2pPr>
      <a:lvl3pPr marL="857250" indent="-171450" algn="l" defTabSz="685800" rtl="0" eaLnBrk="1" latinLnBrk="0" hangingPunct="1">
        <a:lnSpc>
          <a:spcPct val="100000"/>
        </a:lnSpc>
        <a:spcBef>
          <a:spcPts val="375"/>
        </a:spcBef>
        <a:buClr>
          <a:schemeClr val="accent2"/>
        </a:buClr>
        <a:buFont typeface="Arial" panose="020B0604020202020204" pitchFamily="34" charset="0"/>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56" userDrawn="1">
          <p15:clr>
            <a:srgbClr val="F26B43"/>
          </p15:clr>
        </p15:guide>
        <p15:guide id="5" userDrawn="1">
          <p15:clr>
            <a:srgbClr val="F26B43"/>
          </p15:clr>
        </p15:guide>
        <p15:guide id="6" pos="5760" userDrawn="1">
          <p15:clr>
            <a:srgbClr val="F26B43"/>
          </p15:clr>
        </p15:guide>
        <p15:guide id="7" pos="226" userDrawn="1">
          <p15:clr>
            <a:srgbClr val="F26B43"/>
          </p15:clr>
        </p15:guide>
        <p15:guide id="8" pos="5534" userDrawn="1">
          <p15:clr>
            <a:srgbClr val="F26B43"/>
          </p15:clr>
        </p15:guide>
        <p15:guide id="9" orient="horz" pos="917" userDrawn="1">
          <p15:clr>
            <a:srgbClr val="F26B43"/>
          </p15:clr>
        </p15:guide>
        <p15:guide id="10" orient="horz" pos="3240" userDrawn="1">
          <p15:clr>
            <a:srgbClr val="F26B43"/>
          </p15:clr>
        </p15:guide>
        <p15:guide id="11" orient="horz" pos="3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reencast.com/t/ZjZkZDZh"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register-of-apprenticeship-training-providers-application-instruction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prevent-duty-guidan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preventforfeandtraining.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register-of-apprenticeship-training-providers-application-instruction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register-of-apprenticeship-training-providers-e-tendering-portal-guidanc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58775" y="2497668"/>
            <a:ext cx="3967692" cy="1264708"/>
          </a:xfrm>
        </p:spPr>
        <p:txBody>
          <a:bodyPr anchor="t" anchorCtr="0"/>
          <a:lstStyle/>
          <a:p>
            <a:pPr algn="l"/>
            <a:r>
              <a:rPr lang="en-US" sz="2600" dirty="0" smtClean="0">
                <a:latin typeface="+mn-lt"/>
              </a:rPr>
              <a:t>Guidance on the Register of Apprenticeship Training Providers (</a:t>
            </a:r>
            <a:r>
              <a:rPr lang="en-US" sz="2600" dirty="0" err="1" smtClean="0">
                <a:latin typeface="+mn-lt"/>
              </a:rPr>
              <a:t>RoATP</a:t>
            </a:r>
            <a:r>
              <a:rPr lang="en-US" sz="2600" dirty="0" smtClean="0">
                <a:latin typeface="+mn-lt"/>
              </a:rPr>
              <a:t>)</a:t>
            </a:r>
            <a:endParaRPr lang="en-US" sz="2600" dirty="0">
              <a:latin typeface="+mn-lt"/>
            </a:endParaRPr>
          </a:p>
        </p:txBody>
      </p:sp>
      <p:sp>
        <p:nvSpPr>
          <p:cNvPr id="3" name="Subtitle 2"/>
          <p:cNvSpPr>
            <a:spLocks noGrp="1"/>
          </p:cNvSpPr>
          <p:nvPr>
            <p:ph type="subTitle" idx="1"/>
          </p:nvPr>
        </p:nvSpPr>
        <p:spPr>
          <a:xfrm>
            <a:off x="358775" y="3616279"/>
            <a:ext cx="6858000" cy="1241822"/>
          </a:xfrm>
        </p:spPr>
        <p:txBody>
          <a:bodyPr anchor="b" anchorCtr="0"/>
          <a:lstStyle/>
          <a:p>
            <a:pPr algn="l"/>
            <a:r>
              <a:rPr lang="en-US" sz="1600" b="1" dirty="0">
                <a:solidFill>
                  <a:schemeClr val="bg1"/>
                </a:solidFill>
              </a:rPr>
              <a:t>Bryony </a:t>
            </a:r>
            <a:r>
              <a:rPr lang="en-US" sz="1600" b="1" dirty="0" smtClean="0">
                <a:solidFill>
                  <a:schemeClr val="bg1"/>
                </a:solidFill>
              </a:rPr>
              <a:t>Kingsland</a:t>
            </a:r>
            <a:r>
              <a:rPr lang="en-US" sz="1600" dirty="0" smtClean="0">
                <a:solidFill>
                  <a:schemeClr val="bg1"/>
                </a:solidFill>
              </a:rPr>
              <a:t/>
            </a:r>
            <a:br>
              <a:rPr lang="en-US" sz="1600" dirty="0" smtClean="0">
                <a:solidFill>
                  <a:schemeClr val="bg1"/>
                </a:solidFill>
              </a:rPr>
            </a:br>
            <a:r>
              <a:rPr lang="en-US" sz="1600" dirty="0" smtClean="0">
                <a:solidFill>
                  <a:schemeClr val="bg1"/>
                </a:solidFill>
              </a:rPr>
              <a:t>UK </a:t>
            </a:r>
            <a:r>
              <a:rPr lang="en-US" sz="1600" dirty="0">
                <a:solidFill>
                  <a:schemeClr val="bg1"/>
                </a:solidFill>
              </a:rPr>
              <a:t>Funding Manager</a:t>
            </a:r>
          </a:p>
          <a:p>
            <a:pPr algn="l"/>
            <a:r>
              <a:rPr lang="en-US" sz="1600" dirty="0" smtClean="0">
                <a:solidFill>
                  <a:schemeClr val="bg1"/>
                </a:solidFill>
              </a:rPr>
              <a:t>9 November 2016</a:t>
            </a:r>
            <a:endParaRPr lang="en-US" sz="1600" dirty="0">
              <a:solidFill>
                <a:schemeClr val="bg1"/>
              </a:solidFill>
            </a:endParaRPr>
          </a:p>
        </p:txBody>
      </p:sp>
    </p:spTree>
    <p:extLst>
      <p:ext uri="{BB962C8B-B14F-4D97-AF65-F5344CB8AC3E}">
        <p14:creationId xmlns:p14="http://schemas.microsoft.com/office/powerpoint/2010/main" val="110042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E-BRAVO</a:t>
            </a:r>
            <a:br>
              <a:rPr lang="en-US" dirty="0" smtClean="0"/>
            </a:br>
            <a:r>
              <a:rPr lang="en-US" dirty="0" smtClean="0"/>
              <a:t>TENDERING PORTAL</a:t>
            </a:r>
            <a:endParaRPr lang="en-US" dirty="0"/>
          </a:p>
        </p:txBody>
      </p:sp>
      <p:sp>
        <p:nvSpPr>
          <p:cNvPr id="9" name="Content Placeholder 2"/>
          <p:cNvSpPr txBox="1">
            <a:spLocks/>
          </p:cNvSpPr>
          <p:nvPr/>
        </p:nvSpPr>
        <p:spPr>
          <a:xfrm>
            <a:off x="3869267" y="1439331"/>
            <a:ext cx="4893733" cy="3327929"/>
          </a:xfrm>
          <a:prstGeom prst="rect">
            <a:avLst/>
          </a:prstGeom>
        </p:spPr>
        <p:txBody>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600" kern="1200">
                <a:solidFill>
                  <a:schemeClr val="tx2"/>
                </a:solidFill>
                <a:latin typeface="+mn-lt"/>
                <a:ea typeface="+mn-ea"/>
                <a:cs typeface="+mn-cs"/>
              </a:defRPr>
            </a:lvl1pPr>
            <a:lvl2pPr marL="514350" indent="-171450" algn="l" defTabSz="685800" rtl="0" eaLnBrk="1" latinLnBrk="0" hangingPunct="1">
              <a:lnSpc>
                <a:spcPct val="100000"/>
              </a:lnSpc>
              <a:spcBef>
                <a:spcPts val="375"/>
              </a:spcBef>
              <a:buClr>
                <a:schemeClr val="accent2"/>
              </a:buClr>
              <a:buFont typeface="Arial" panose="020B0604020202020204" pitchFamily="34" charset="0"/>
              <a:buChar char="•"/>
              <a:defRPr sz="1200" kern="1200">
                <a:solidFill>
                  <a:schemeClr val="tx2"/>
                </a:solidFill>
                <a:latin typeface="+mn-lt"/>
                <a:ea typeface="+mn-ea"/>
                <a:cs typeface="+mn-cs"/>
              </a:defRPr>
            </a:lvl2pPr>
            <a:lvl3pPr marL="857250" indent="-171450" algn="l" defTabSz="685800" rtl="0" eaLnBrk="1" latinLnBrk="0" hangingPunct="1">
              <a:lnSpc>
                <a:spcPct val="100000"/>
              </a:lnSpc>
              <a:spcBef>
                <a:spcPts val="375"/>
              </a:spcBef>
              <a:buClr>
                <a:schemeClr val="accent2"/>
              </a:buClr>
              <a:buFont typeface="Arial" panose="020B0604020202020204" pitchFamily="34" charset="0"/>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The portal to apply for entry to the </a:t>
            </a:r>
            <a:r>
              <a:rPr lang="en-GB" dirty="0" err="1"/>
              <a:t>RoATP</a:t>
            </a:r>
            <a:r>
              <a:rPr lang="en-GB" dirty="0"/>
              <a:t>, and to respond to ITT’s for contracts to deliver to non-levied employers.</a:t>
            </a:r>
          </a:p>
          <a:p>
            <a:r>
              <a:rPr lang="en-GB" dirty="0"/>
              <a:t>Bravo Solutions video assistance – </a:t>
            </a:r>
            <a:r>
              <a:rPr lang="en-GB" dirty="0" smtClean="0"/>
              <a:t/>
            </a:r>
            <a:br>
              <a:rPr lang="en-GB" dirty="0" smtClean="0"/>
            </a:br>
            <a:r>
              <a:rPr lang="en-GB" dirty="0" smtClean="0"/>
              <a:t>responding </a:t>
            </a:r>
            <a:r>
              <a:rPr lang="en-GB" dirty="0"/>
              <a:t>to online </a:t>
            </a:r>
            <a:r>
              <a:rPr lang="en-GB" dirty="0" smtClean="0"/>
              <a:t>tenders.</a:t>
            </a:r>
            <a:br>
              <a:rPr lang="en-GB" dirty="0" smtClean="0"/>
            </a:br>
            <a:r>
              <a:rPr lang="en-GB" u="sng" dirty="0" smtClean="0">
                <a:solidFill>
                  <a:schemeClr val="accent2"/>
                </a:solidFill>
                <a:hlinkClick r:id="rId3"/>
              </a:rPr>
              <a:t>http</a:t>
            </a:r>
            <a:r>
              <a:rPr lang="en-GB" u="sng" dirty="0">
                <a:solidFill>
                  <a:schemeClr val="accent2"/>
                </a:solidFill>
                <a:hlinkClick r:id="rId3"/>
              </a:rPr>
              <a:t>://</a:t>
            </a:r>
            <a:r>
              <a:rPr lang="en-GB" u="sng" dirty="0" err="1" smtClean="0">
                <a:solidFill>
                  <a:schemeClr val="accent2"/>
                </a:solidFill>
                <a:hlinkClick r:id="rId3"/>
              </a:rPr>
              <a:t>www.screencast.com</a:t>
            </a:r>
            <a:r>
              <a:rPr lang="en-GB" u="sng" dirty="0" smtClean="0">
                <a:solidFill>
                  <a:schemeClr val="accent2"/>
                </a:solidFill>
                <a:hlinkClick r:id="rId3"/>
              </a:rPr>
              <a:t>/t/</a:t>
            </a:r>
            <a:r>
              <a:rPr lang="en-GB" u="sng" dirty="0" err="1" smtClean="0">
                <a:solidFill>
                  <a:schemeClr val="accent2"/>
                </a:solidFill>
                <a:hlinkClick r:id="rId3"/>
              </a:rPr>
              <a:t>ZjZkZDZh</a:t>
            </a:r>
            <a:endParaRPr lang="en-GB" dirty="0"/>
          </a:p>
          <a:p>
            <a:r>
              <a:rPr lang="en-GB" dirty="0"/>
              <a:t>PQQ 28910: Main route - register of apprenticeship training providers. </a:t>
            </a:r>
          </a:p>
          <a:p>
            <a:r>
              <a:rPr lang="en-GB" dirty="0"/>
              <a:t>PQQ 28911: Employer provider route - register of apprenticeship training providers. </a:t>
            </a:r>
          </a:p>
          <a:p>
            <a:r>
              <a:rPr lang="en-GB" dirty="0"/>
              <a:t>PQQ 28912: Supporting route - register of apprenticeship training providers</a:t>
            </a:r>
            <a:r>
              <a:rPr lang="en-GB" dirty="0" smtClean="0"/>
              <a:t>.</a:t>
            </a:r>
            <a:endParaRPr lang="en-GB" dirty="0"/>
          </a:p>
          <a:p>
            <a:endParaRPr lang="en-GB" dirty="0"/>
          </a:p>
        </p:txBody>
      </p:sp>
      <p:pic>
        <p:nvPicPr>
          <p:cNvPr id="10" name="Content Placeholder 3"/>
          <p:cNvPicPr>
            <a:picLocks noChangeAspect="1"/>
          </p:cNvPicPr>
          <p:nvPr/>
        </p:nvPicPr>
        <p:blipFill rotWithShape="1">
          <a:blip r:embed="rId4"/>
          <a:srcRect l="29386" r="29425" b="15453"/>
          <a:stretch/>
        </p:blipFill>
        <p:spPr>
          <a:xfrm>
            <a:off x="358775" y="1376465"/>
            <a:ext cx="3037733" cy="3453663"/>
          </a:xfrm>
          <a:prstGeom prst="rect">
            <a:avLst/>
          </a:prstGeom>
          <a:ln w="12700">
            <a:solidFill>
              <a:schemeClr val="tx2"/>
            </a:solidFill>
          </a:ln>
        </p:spPr>
      </p:pic>
    </p:spTree>
    <p:extLst>
      <p:ext uri="{BB962C8B-B14F-4D97-AF65-F5344CB8AC3E}">
        <p14:creationId xmlns:p14="http://schemas.microsoft.com/office/powerpoint/2010/main" val="113290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HEALTH </a:t>
            </a:r>
            <a:br>
              <a:rPr lang="en-US" dirty="0" smtClean="0"/>
            </a:br>
            <a:r>
              <a:rPr lang="en-US" dirty="0" smtClean="0"/>
              <a:t>ASSESSMENT</a:t>
            </a:r>
            <a:endParaRPr lang="en-US" dirty="0"/>
          </a:p>
        </p:txBody>
      </p:sp>
      <p:sp>
        <p:nvSpPr>
          <p:cNvPr id="18" name="Content Placeholder 2"/>
          <p:cNvSpPr>
            <a:spLocks noGrp="1"/>
          </p:cNvSpPr>
          <p:nvPr>
            <p:ph idx="1"/>
          </p:nvPr>
        </p:nvSpPr>
        <p:spPr>
          <a:xfrm>
            <a:off x="358775" y="1439333"/>
            <a:ext cx="6524625" cy="3327929"/>
          </a:xfrm>
        </p:spPr>
        <p:txBody>
          <a:bodyPr/>
          <a:lstStyle/>
          <a:p>
            <a:r>
              <a:rPr lang="en-GB" dirty="0"/>
              <a:t>Must score satisfactory at least to continue.</a:t>
            </a:r>
          </a:p>
          <a:p>
            <a:r>
              <a:rPr lang="en-GB" dirty="0"/>
              <a:t>Upload most recent financial statements or management accounts.</a:t>
            </a:r>
          </a:p>
          <a:p>
            <a:r>
              <a:rPr lang="en-GB" dirty="0"/>
              <a:t>Some organisations do not need to complete the FHA, as their financial data is already in the public domain. Those organisations are:</a:t>
            </a:r>
          </a:p>
          <a:p>
            <a:pPr marL="627063" lvl="1" indent="-271463">
              <a:buFont typeface="Wingdings" panose="05000000000000000000" pitchFamily="2" charset="2"/>
              <a:buChar char="ü"/>
            </a:pPr>
            <a:r>
              <a:rPr lang="en-GB" sz="1600" dirty="0"/>
              <a:t>General FE Colleges.</a:t>
            </a:r>
          </a:p>
          <a:p>
            <a:pPr marL="627063" lvl="1" indent="-271463">
              <a:buFont typeface="Wingdings" panose="05000000000000000000" pitchFamily="2" charset="2"/>
              <a:buChar char="ü"/>
            </a:pPr>
            <a:r>
              <a:rPr lang="en-GB" sz="1600" dirty="0"/>
              <a:t>Local Authority including LEA Schools, free schools </a:t>
            </a:r>
            <a:r>
              <a:rPr lang="en-GB" sz="1600" dirty="0" smtClean="0"/>
              <a:t/>
            </a:r>
            <a:br>
              <a:rPr lang="en-GB" sz="1600" dirty="0" smtClean="0"/>
            </a:br>
            <a:r>
              <a:rPr lang="en-GB" sz="1600" dirty="0" smtClean="0"/>
              <a:t>and </a:t>
            </a:r>
            <a:r>
              <a:rPr lang="en-GB" sz="1600" dirty="0"/>
              <a:t>academies, 6th Form </a:t>
            </a:r>
            <a:r>
              <a:rPr lang="en-GB" sz="1600" dirty="0" smtClean="0"/>
              <a:t>Colleges.</a:t>
            </a:r>
          </a:p>
          <a:p>
            <a:pPr marL="627063" lvl="1" indent="-271463">
              <a:buFont typeface="Wingdings" panose="05000000000000000000" pitchFamily="2" charset="2"/>
              <a:buChar char="ü"/>
            </a:pPr>
            <a:r>
              <a:rPr lang="en-GB" sz="1600" dirty="0" smtClean="0"/>
              <a:t>Universities </a:t>
            </a:r>
            <a:r>
              <a:rPr lang="en-GB" sz="1600" dirty="0"/>
              <a:t>monitored by </a:t>
            </a:r>
            <a:r>
              <a:rPr lang="en-GB" sz="1600" dirty="0" smtClean="0"/>
              <a:t>HEFCE.</a:t>
            </a:r>
          </a:p>
          <a:p>
            <a:pPr marL="627063" lvl="1" indent="-271463">
              <a:buFont typeface="Wingdings" panose="05000000000000000000" pitchFamily="2" charset="2"/>
              <a:buChar char="ü"/>
            </a:pPr>
            <a:r>
              <a:rPr lang="en-GB" sz="1600" dirty="0" smtClean="0"/>
              <a:t>Government </a:t>
            </a:r>
            <a:r>
              <a:rPr lang="en-GB" sz="1600" dirty="0"/>
              <a:t>departments, non departmental bodies </a:t>
            </a:r>
            <a:r>
              <a:rPr lang="en-GB" sz="1600" dirty="0" smtClean="0"/>
              <a:t/>
            </a:r>
            <a:br>
              <a:rPr lang="en-GB" sz="1600" dirty="0" smtClean="0"/>
            </a:br>
            <a:r>
              <a:rPr lang="en-GB" sz="1600" dirty="0" smtClean="0"/>
              <a:t>or </a:t>
            </a:r>
            <a:r>
              <a:rPr lang="en-GB" sz="1600" dirty="0"/>
              <a:t>executive </a:t>
            </a:r>
            <a:r>
              <a:rPr lang="en-GB" sz="1600" dirty="0" smtClean="0"/>
              <a:t>agencies.</a:t>
            </a:r>
          </a:p>
          <a:p>
            <a:pPr marL="627063" lvl="1" indent="-271463">
              <a:buFont typeface="Wingdings" panose="05000000000000000000" pitchFamily="2" charset="2"/>
              <a:buChar char="ü"/>
            </a:pPr>
            <a:r>
              <a:rPr lang="en-GB" sz="1600" dirty="0" smtClean="0"/>
              <a:t>NHS </a:t>
            </a:r>
            <a:r>
              <a:rPr lang="en-GB" sz="1600" dirty="0"/>
              <a:t>Trusts and Fire Authorities.</a:t>
            </a:r>
          </a:p>
          <a:p>
            <a:endParaRPr lang="en-GB" dirty="0"/>
          </a:p>
          <a:p>
            <a:endParaRPr lang="en-GB" dirty="0"/>
          </a:p>
          <a:p>
            <a:endParaRPr lang="en-GB" dirty="0"/>
          </a:p>
        </p:txBody>
      </p:sp>
      <p:sp>
        <p:nvSpPr>
          <p:cNvPr id="20" name="Oval 19"/>
          <p:cNvSpPr/>
          <p:nvPr/>
        </p:nvSpPr>
        <p:spPr>
          <a:xfrm>
            <a:off x="7084485" y="3251199"/>
            <a:ext cx="1555490" cy="155549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endParaRPr lang="en-US" sz="1100" b="1" dirty="0">
              <a:solidFill>
                <a:schemeClr val="accent2"/>
              </a:solidFill>
            </a:endParaRPr>
          </a:p>
        </p:txBody>
      </p:sp>
      <p:pic>
        <p:nvPicPr>
          <p:cNvPr id="10" name="Picture 9"/>
          <p:cNvPicPr>
            <a:picLocks noChangeAspect="1"/>
          </p:cNvPicPr>
          <p:nvPr/>
        </p:nvPicPr>
        <p:blipFill>
          <a:blip r:embed="rId3"/>
          <a:stretch>
            <a:fillRect/>
          </a:stretch>
        </p:blipFill>
        <p:spPr>
          <a:xfrm>
            <a:off x="7569125" y="3610223"/>
            <a:ext cx="586210" cy="837442"/>
          </a:xfrm>
          <a:prstGeom prst="rect">
            <a:avLst/>
          </a:prstGeom>
        </p:spPr>
      </p:pic>
    </p:spTree>
    <p:extLst>
      <p:ext uri="{BB962C8B-B14F-4D97-AF65-F5344CB8AC3E}">
        <p14:creationId xmlns:p14="http://schemas.microsoft.com/office/powerpoint/2010/main" val="175502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HEALTH </a:t>
            </a:r>
            <a:br>
              <a:rPr lang="en-US" dirty="0" smtClean="0"/>
            </a:br>
            <a:r>
              <a:rPr lang="en-US" dirty="0" smtClean="0"/>
              <a:t>ASSESSMENT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67" y="1483311"/>
            <a:ext cx="6755508" cy="3250771"/>
          </a:xfrm>
          <a:prstGeom prst="rect">
            <a:avLst/>
          </a:prstGeom>
        </p:spPr>
      </p:pic>
      <p:sp>
        <p:nvSpPr>
          <p:cNvPr id="29" name="Rectangle 28"/>
          <p:cNvSpPr/>
          <p:nvPr/>
        </p:nvSpPr>
        <p:spPr>
          <a:xfrm>
            <a:off x="7027333" y="3540282"/>
            <a:ext cx="1727200" cy="1193800"/>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pPr>
              <a:spcAft>
                <a:spcPts val="400"/>
              </a:spcAft>
            </a:pPr>
            <a:endParaRPr lang="en-US" sz="1600" dirty="0">
              <a:solidFill>
                <a:schemeClr val="accent2"/>
              </a:solidFill>
            </a:endParaRPr>
          </a:p>
        </p:txBody>
      </p:sp>
      <p:sp>
        <p:nvSpPr>
          <p:cNvPr id="7" name="Rectangle 6"/>
          <p:cNvSpPr/>
          <p:nvPr/>
        </p:nvSpPr>
        <p:spPr>
          <a:xfrm>
            <a:off x="7100875" y="3632198"/>
            <a:ext cx="1580115" cy="993033"/>
          </a:xfrm>
          <a:prstGeom prst="rect">
            <a:avLst/>
          </a:prstGeom>
          <a:solidFill>
            <a:schemeClr val="bg1"/>
          </a:solidFill>
          <a:ln w="12700" cap="rnd">
            <a:noFill/>
            <a:prstDash val="sysDot"/>
          </a:ln>
        </p:spPr>
        <p:txBody>
          <a:bodyPr lIns="90000" tIns="90000" rIns="72000" bIns="54000" anchor="t" anchorCtr="0">
            <a:noAutofit/>
          </a:bodyPr>
          <a:lstStyle/>
          <a:p>
            <a:r>
              <a:rPr lang="en-US" sz="900" b="1" dirty="0">
                <a:solidFill>
                  <a:schemeClr val="tx2"/>
                </a:solidFill>
              </a:rPr>
              <a:t>Find out more here</a:t>
            </a:r>
            <a:r>
              <a:rPr lang="en-US" sz="900" dirty="0">
                <a:solidFill>
                  <a:schemeClr val="tx2"/>
                </a:solidFill>
              </a:rPr>
              <a:t>: </a:t>
            </a:r>
            <a:r>
              <a:rPr lang="en-US" sz="900" u="sng" dirty="0">
                <a:solidFill>
                  <a:schemeClr val="accent2"/>
                </a:solidFill>
                <a:hlinkClick r:id="rId3"/>
              </a:rPr>
              <a:t>https://www.gov.uk/government/publications/register-of-apprenticeship-training-providers-application-instructions</a:t>
            </a:r>
            <a:endParaRPr lang="en-US" sz="900" u="sng" dirty="0">
              <a:solidFill>
                <a:schemeClr val="accent2"/>
              </a:solidFill>
            </a:endParaRPr>
          </a:p>
        </p:txBody>
      </p:sp>
    </p:spTree>
    <p:extLst>
      <p:ext uri="{BB962C8B-B14F-4D97-AF65-F5344CB8AC3E}">
        <p14:creationId xmlns:p14="http://schemas.microsoft.com/office/powerpoint/2010/main" val="5799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a:xfrm>
            <a:off x="358775" y="1455738"/>
            <a:ext cx="8426450" cy="305329"/>
          </a:xfrm>
        </p:spPr>
        <p:txBody>
          <a:bodyPr/>
          <a:lstStyle/>
          <a:p>
            <a:pPr marL="0" indent="0">
              <a:buNone/>
            </a:pPr>
            <a:r>
              <a:rPr lang="en-GB" b="1" dirty="0"/>
              <a:t>This relates to your organisations legal position, </a:t>
            </a:r>
            <a:r>
              <a:rPr lang="en-GB" b="1" dirty="0" err="1" smtClean="0"/>
              <a:t>e.g</a:t>
            </a:r>
            <a:r>
              <a:rPr lang="en-GB" b="1" dirty="0" smtClean="0"/>
              <a:t>:</a:t>
            </a:r>
            <a:endParaRPr lang="en-GB" b="1" dirty="0"/>
          </a:p>
        </p:txBody>
      </p:sp>
      <p:sp>
        <p:nvSpPr>
          <p:cNvPr id="4" name="Oval 3"/>
          <p:cNvSpPr/>
          <p:nvPr/>
        </p:nvSpPr>
        <p:spPr>
          <a:xfrm>
            <a:off x="358775" y="2095762"/>
            <a:ext cx="1980960" cy="198096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r>
              <a:rPr lang="en-US" sz="1400" b="1" dirty="0">
                <a:solidFill>
                  <a:schemeClr val="accent2"/>
                </a:solidFill>
              </a:rPr>
              <a:t>Insolvency or </a:t>
            </a:r>
            <a:r>
              <a:rPr lang="en-US" sz="1400" b="1" dirty="0" smtClean="0">
                <a:solidFill>
                  <a:schemeClr val="accent2"/>
                </a:solidFill>
              </a:rPr>
              <a:t/>
            </a:r>
            <a:br>
              <a:rPr lang="en-US" sz="1400" b="1" dirty="0" smtClean="0">
                <a:solidFill>
                  <a:schemeClr val="accent2"/>
                </a:solidFill>
              </a:rPr>
            </a:br>
            <a:r>
              <a:rPr lang="en-US" sz="1400" b="1" dirty="0" smtClean="0">
                <a:solidFill>
                  <a:schemeClr val="accent2"/>
                </a:solidFill>
              </a:rPr>
              <a:t>equivalent </a:t>
            </a:r>
            <a:r>
              <a:rPr lang="en-US" sz="1400" b="1" dirty="0">
                <a:solidFill>
                  <a:schemeClr val="accent2"/>
                </a:solidFill>
              </a:rPr>
              <a:t/>
            </a:r>
            <a:br>
              <a:rPr lang="en-US" sz="1400" b="1" dirty="0">
                <a:solidFill>
                  <a:schemeClr val="accent2"/>
                </a:solidFill>
              </a:rPr>
            </a:br>
            <a:r>
              <a:rPr lang="en-US" sz="1400" b="1" dirty="0" smtClean="0">
                <a:solidFill>
                  <a:schemeClr val="accent2"/>
                </a:solidFill>
              </a:rPr>
              <a:t>proceedings</a:t>
            </a:r>
            <a:r>
              <a:rPr lang="en-US" sz="1400" b="1" dirty="0">
                <a:solidFill>
                  <a:schemeClr val="accent2"/>
                </a:solidFill>
              </a:rPr>
              <a:t>.</a:t>
            </a:r>
          </a:p>
        </p:txBody>
      </p:sp>
      <p:sp>
        <p:nvSpPr>
          <p:cNvPr id="10" name="Oval 9"/>
          <p:cNvSpPr/>
          <p:nvPr/>
        </p:nvSpPr>
        <p:spPr>
          <a:xfrm>
            <a:off x="2454709" y="2095761"/>
            <a:ext cx="1980960" cy="198096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r>
              <a:rPr lang="en-US" sz="1400" b="1" dirty="0">
                <a:solidFill>
                  <a:schemeClr val="accent2"/>
                </a:solidFill>
              </a:rPr>
              <a:t>Senior </a:t>
            </a:r>
            <a:r>
              <a:rPr lang="en-US" sz="1400" b="1" dirty="0" smtClean="0">
                <a:solidFill>
                  <a:schemeClr val="accent2"/>
                </a:solidFill>
              </a:rPr>
              <a:t>managers / </a:t>
            </a:r>
            <a:br>
              <a:rPr lang="en-US" sz="1400" b="1" dirty="0" smtClean="0">
                <a:solidFill>
                  <a:schemeClr val="accent2"/>
                </a:solidFill>
              </a:rPr>
            </a:br>
            <a:r>
              <a:rPr lang="en-US" sz="1400" b="1" dirty="0" smtClean="0">
                <a:solidFill>
                  <a:schemeClr val="accent2"/>
                </a:solidFill>
              </a:rPr>
              <a:t>directors / trustees</a:t>
            </a:r>
            <a:br>
              <a:rPr lang="en-US" sz="1400" b="1" dirty="0" smtClean="0">
                <a:solidFill>
                  <a:schemeClr val="accent2"/>
                </a:solidFill>
              </a:rPr>
            </a:br>
            <a:r>
              <a:rPr lang="en-US" sz="1400" b="1" dirty="0" smtClean="0">
                <a:solidFill>
                  <a:schemeClr val="accent2"/>
                </a:solidFill>
              </a:rPr>
              <a:t> </a:t>
            </a:r>
            <a:r>
              <a:rPr lang="en-US" sz="1400" b="1" dirty="0">
                <a:solidFill>
                  <a:schemeClr val="accent2"/>
                </a:solidFill>
              </a:rPr>
              <a:t>legal and </a:t>
            </a:r>
            <a:r>
              <a:rPr lang="en-US" sz="1400" b="1" dirty="0" smtClean="0">
                <a:solidFill>
                  <a:schemeClr val="accent2"/>
                </a:solidFill>
              </a:rPr>
              <a:t>financial</a:t>
            </a:r>
            <a:br>
              <a:rPr lang="en-US" sz="1400" b="1" dirty="0" smtClean="0">
                <a:solidFill>
                  <a:schemeClr val="accent2"/>
                </a:solidFill>
              </a:rPr>
            </a:br>
            <a:r>
              <a:rPr lang="en-US" sz="1400" b="1" dirty="0" smtClean="0">
                <a:solidFill>
                  <a:schemeClr val="accent2"/>
                </a:solidFill>
              </a:rPr>
              <a:t> </a:t>
            </a:r>
            <a:r>
              <a:rPr lang="en-US" sz="1400" b="1" dirty="0">
                <a:solidFill>
                  <a:schemeClr val="accent2"/>
                </a:solidFill>
              </a:rPr>
              <a:t>positions.</a:t>
            </a:r>
          </a:p>
        </p:txBody>
      </p:sp>
      <p:sp>
        <p:nvSpPr>
          <p:cNvPr id="11" name="Oval 10"/>
          <p:cNvSpPr/>
          <p:nvPr/>
        </p:nvSpPr>
        <p:spPr>
          <a:xfrm>
            <a:off x="4550643" y="2095761"/>
            <a:ext cx="1980960" cy="198096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r>
              <a:rPr lang="en-US" sz="1400" b="1" dirty="0" smtClean="0">
                <a:solidFill>
                  <a:schemeClr val="accent2"/>
                </a:solidFill>
              </a:rPr>
              <a:t>Possible </a:t>
            </a:r>
            <a:br>
              <a:rPr lang="en-US" sz="1400" b="1" dirty="0" smtClean="0">
                <a:solidFill>
                  <a:schemeClr val="accent2"/>
                </a:solidFill>
              </a:rPr>
            </a:br>
            <a:r>
              <a:rPr lang="en-US" sz="1400" b="1" dirty="0" smtClean="0">
                <a:solidFill>
                  <a:schemeClr val="accent2"/>
                </a:solidFill>
              </a:rPr>
              <a:t>legal or</a:t>
            </a:r>
            <a:br>
              <a:rPr lang="en-US" sz="1400" b="1" dirty="0" smtClean="0">
                <a:solidFill>
                  <a:schemeClr val="accent2"/>
                </a:solidFill>
              </a:rPr>
            </a:br>
            <a:r>
              <a:rPr lang="en-US" sz="1400" b="1" dirty="0" smtClean="0">
                <a:solidFill>
                  <a:schemeClr val="accent2"/>
                </a:solidFill>
              </a:rPr>
              <a:t>contractual </a:t>
            </a:r>
            <a:br>
              <a:rPr lang="en-US" sz="1400" b="1" dirty="0" smtClean="0">
                <a:solidFill>
                  <a:schemeClr val="accent2"/>
                </a:solidFill>
              </a:rPr>
            </a:br>
            <a:r>
              <a:rPr lang="en-US" sz="1400" b="1" dirty="0" smtClean="0">
                <a:solidFill>
                  <a:schemeClr val="accent2"/>
                </a:solidFill>
              </a:rPr>
              <a:t>disputes.</a:t>
            </a:r>
            <a:endParaRPr lang="en-US" sz="1400" b="1" dirty="0">
              <a:solidFill>
                <a:schemeClr val="accent2"/>
              </a:solidFill>
            </a:endParaRPr>
          </a:p>
        </p:txBody>
      </p:sp>
      <p:sp>
        <p:nvSpPr>
          <p:cNvPr id="12" name="Oval 11"/>
          <p:cNvSpPr/>
          <p:nvPr/>
        </p:nvSpPr>
        <p:spPr>
          <a:xfrm>
            <a:off x="6646577" y="2095761"/>
            <a:ext cx="1980960" cy="198096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r>
              <a:rPr lang="en-US" sz="1400" b="1" dirty="0" smtClean="0">
                <a:solidFill>
                  <a:schemeClr val="accent2"/>
                </a:solidFill>
              </a:rPr>
              <a:t>Confirmation </a:t>
            </a:r>
            <a:br>
              <a:rPr lang="en-US" sz="1400" b="1" dirty="0" smtClean="0">
                <a:solidFill>
                  <a:schemeClr val="accent2"/>
                </a:solidFill>
              </a:rPr>
            </a:br>
            <a:r>
              <a:rPr lang="en-US" sz="1400" b="1" dirty="0" smtClean="0">
                <a:solidFill>
                  <a:schemeClr val="accent2"/>
                </a:solidFill>
              </a:rPr>
              <a:t>of liability </a:t>
            </a:r>
            <a:br>
              <a:rPr lang="en-US" sz="1400" b="1" dirty="0" smtClean="0">
                <a:solidFill>
                  <a:schemeClr val="accent2"/>
                </a:solidFill>
              </a:rPr>
            </a:br>
            <a:r>
              <a:rPr lang="en-US" sz="1400" b="1" dirty="0" smtClean="0">
                <a:solidFill>
                  <a:schemeClr val="accent2"/>
                </a:solidFill>
              </a:rPr>
              <a:t>insurance </a:t>
            </a:r>
            <a:br>
              <a:rPr lang="en-US" sz="1400" b="1" dirty="0" smtClean="0">
                <a:solidFill>
                  <a:schemeClr val="accent2"/>
                </a:solidFill>
              </a:rPr>
            </a:br>
            <a:r>
              <a:rPr lang="en-US" sz="1400" b="1" dirty="0" smtClean="0">
                <a:solidFill>
                  <a:schemeClr val="accent2"/>
                </a:solidFill>
              </a:rPr>
              <a:t>and other </a:t>
            </a:r>
            <a:br>
              <a:rPr lang="en-US" sz="1400" b="1" dirty="0" smtClean="0">
                <a:solidFill>
                  <a:schemeClr val="accent2"/>
                </a:solidFill>
              </a:rPr>
            </a:br>
            <a:r>
              <a:rPr lang="en-US" sz="1400" b="1" dirty="0" smtClean="0">
                <a:solidFill>
                  <a:schemeClr val="accent2"/>
                </a:solidFill>
              </a:rPr>
              <a:t>insurances. </a:t>
            </a:r>
            <a:endParaRPr lang="en-US" sz="1400" b="1" dirty="0">
              <a:solidFill>
                <a:schemeClr val="accent2"/>
              </a:solidFill>
            </a:endParaRPr>
          </a:p>
        </p:txBody>
      </p:sp>
    </p:spTree>
    <p:extLst>
      <p:ext uri="{BB962C8B-B14F-4D97-AF65-F5344CB8AC3E}">
        <p14:creationId xmlns:p14="http://schemas.microsoft.com/office/powerpoint/2010/main" val="585244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 </a:t>
            </a:r>
            <a:br>
              <a:rPr lang="en-US" dirty="0" smtClean="0"/>
            </a:br>
            <a:r>
              <a:rPr lang="en-US" dirty="0" smtClean="0"/>
              <a:t>AND CAPACITY</a:t>
            </a:r>
            <a:endParaRPr lang="en-US" dirty="0"/>
          </a:p>
        </p:txBody>
      </p:sp>
      <p:sp>
        <p:nvSpPr>
          <p:cNvPr id="3" name="Content Placeholder 2"/>
          <p:cNvSpPr>
            <a:spLocks noGrp="1"/>
          </p:cNvSpPr>
          <p:nvPr>
            <p:ph idx="1"/>
          </p:nvPr>
        </p:nvSpPr>
        <p:spPr>
          <a:xfrm>
            <a:off x="358775" y="1455738"/>
            <a:ext cx="8124825" cy="3311524"/>
          </a:xfrm>
        </p:spPr>
        <p:txBody>
          <a:bodyPr/>
          <a:lstStyle/>
          <a:p>
            <a:r>
              <a:rPr lang="en-GB" dirty="0"/>
              <a:t>All applications must include their safeguarding policy </a:t>
            </a:r>
            <a:r>
              <a:rPr lang="en-GB" dirty="0" smtClean="0"/>
              <a:t>- </a:t>
            </a:r>
            <a:r>
              <a:rPr lang="en-GB" dirty="0"/>
              <a:t>main providers must specify how you put this into practice.</a:t>
            </a:r>
          </a:p>
          <a:p>
            <a:r>
              <a:rPr lang="en-GB" dirty="0"/>
              <a:t>Main and supporting providers must include their Prevent Duty policy and practices.</a:t>
            </a:r>
          </a:p>
          <a:p>
            <a:endParaRPr lang="en-GB" dirty="0"/>
          </a:p>
          <a:p>
            <a:endParaRPr lang="en-GB" dirty="0"/>
          </a:p>
        </p:txBody>
      </p:sp>
      <p:sp>
        <p:nvSpPr>
          <p:cNvPr id="4" name="Content Placeholder 2"/>
          <p:cNvSpPr txBox="1">
            <a:spLocks/>
          </p:cNvSpPr>
          <p:nvPr/>
        </p:nvSpPr>
        <p:spPr>
          <a:xfrm>
            <a:off x="358775" y="2599268"/>
            <a:ext cx="8426450" cy="2006600"/>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600" kern="1200">
                <a:solidFill>
                  <a:schemeClr val="tx2"/>
                </a:solidFill>
                <a:latin typeface="+mn-lt"/>
                <a:ea typeface="+mn-ea"/>
                <a:cs typeface="+mn-cs"/>
              </a:defRPr>
            </a:lvl1pPr>
            <a:lvl2pPr marL="514350" indent="-171450" algn="l" defTabSz="685800" rtl="0" eaLnBrk="1" latinLnBrk="0" hangingPunct="1">
              <a:lnSpc>
                <a:spcPct val="100000"/>
              </a:lnSpc>
              <a:spcBef>
                <a:spcPts val="375"/>
              </a:spcBef>
              <a:buClr>
                <a:schemeClr val="accent2"/>
              </a:buClr>
              <a:buFont typeface="Arial" panose="020B0604020202020204" pitchFamily="34" charset="0"/>
              <a:buChar char="•"/>
              <a:defRPr sz="1200" kern="1200">
                <a:solidFill>
                  <a:schemeClr val="tx2"/>
                </a:solidFill>
                <a:latin typeface="+mn-lt"/>
                <a:ea typeface="+mn-ea"/>
                <a:cs typeface="+mn-cs"/>
              </a:defRPr>
            </a:lvl2pPr>
            <a:lvl3pPr marL="857250" indent="-171450" algn="l" defTabSz="685800" rtl="0" eaLnBrk="1" latinLnBrk="0" hangingPunct="1">
              <a:lnSpc>
                <a:spcPct val="100000"/>
              </a:lnSpc>
              <a:spcBef>
                <a:spcPts val="375"/>
              </a:spcBef>
              <a:buClr>
                <a:schemeClr val="accent2"/>
              </a:buClr>
              <a:buFont typeface="Arial" panose="020B0604020202020204" pitchFamily="34" charset="0"/>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smtClean="0"/>
              <a:t>Prevent and safeguarding support resources</a:t>
            </a:r>
          </a:p>
          <a:p>
            <a:pPr marL="0" indent="0">
              <a:buFont typeface="Arial" panose="020B0604020202020204" pitchFamily="34" charset="0"/>
              <a:buNone/>
            </a:pPr>
            <a:r>
              <a:rPr lang="en-US" dirty="0" smtClean="0"/>
              <a:t>For levy paying employers who wish to:</a:t>
            </a:r>
          </a:p>
          <a:p>
            <a:pPr marL="228600" lvl="0" indent="-228600">
              <a:lnSpc>
                <a:spcPct val="90000"/>
              </a:lnSpc>
              <a:spcBef>
                <a:spcPts val="1000"/>
              </a:spcBef>
            </a:pPr>
            <a:r>
              <a:rPr lang="en-GB" dirty="0"/>
              <a:t>Prevent duty </a:t>
            </a:r>
            <a:r>
              <a:rPr lang="en-GB" dirty="0" smtClean="0">
                <a:solidFill>
                  <a:prstClr val="black"/>
                </a:solidFill>
              </a:rPr>
              <a:t/>
            </a:r>
            <a:br>
              <a:rPr lang="en-GB" dirty="0" smtClean="0">
                <a:solidFill>
                  <a:prstClr val="black"/>
                </a:solidFill>
              </a:rPr>
            </a:br>
            <a:r>
              <a:rPr lang="en-GB" dirty="0" smtClean="0">
                <a:solidFill>
                  <a:prstClr val="black"/>
                </a:solidFill>
                <a:hlinkClick r:id="rId3"/>
              </a:rPr>
              <a:t>https</a:t>
            </a:r>
            <a:r>
              <a:rPr lang="en-GB" dirty="0">
                <a:solidFill>
                  <a:prstClr val="black"/>
                </a:solidFill>
                <a:hlinkClick r:id="rId3"/>
              </a:rPr>
              <a:t>://www.gov.uk/government/publications/prevent-duty-guidance</a:t>
            </a:r>
            <a:endParaRPr lang="en-GB" dirty="0">
              <a:solidFill>
                <a:prstClr val="black"/>
              </a:solidFill>
            </a:endParaRPr>
          </a:p>
          <a:p>
            <a:pPr marL="228600" lvl="0" indent="-228600">
              <a:lnSpc>
                <a:spcPct val="90000"/>
              </a:lnSpc>
              <a:spcBef>
                <a:spcPts val="1000"/>
              </a:spcBef>
            </a:pPr>
            <a:r>
              <a:rPr lang="en-GB" dirty="0" smtClean="0"/>
              <a:t>Education </a:t>
            </a:r>
            <a:r>
              <a:rPr lang="en-GB" dirty="0"/>
              <a:t>and Training Foundation support resources </a:t>
            </a:r>
            <a:r>
              <a:rPr lang="en-GB" dirty="0">
                <a:solidFill>
                  <a:prstClr val="black"/>
                </a:solidFill>
                <a:hlinkClick r:id="rId4"/>
              </a:rPr>
              <a:t>http://www.preventforfeandtraining.org.uk</a:t>
            </a:r>
            <a:r>
              <a:rPr lang="en-GB" dirty="0" smtClean="0">
                <a:solidFill>
                  <a:prstClr val="black"/>
                </a:solidFill>
                <a:hlinkClick r:id="rId4"/>
              </a:rPr>
              <a:t>/</a:t>
            </a: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1872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 </a:t>
            </a:r>
            <a:br>
              <a:rPr lang="en-US" dirty="0" smtClean="0"/>
            </a:br>
            <a:r>
              <a:rPr lang="en-US" dirty="0" smtClean="0"/>
              <a:t>AND CAPACITY</a:t>
            </a:r>
            <a:endParaRPr lang="en-US" dirty="0"/>
          </a:p>
        </p:txBody>
      </p:sp>
      <p:sp>
        <p:nvSpPr>
          <p:cNvPr id="3" name="Content Placeholder 2"/>
          <p:cNvSpPr>
            <a:spLocks noGrp="1"/>
          </p:cNvSpPr>
          <p:nvPr>
            <p:ph idx="1"/>
          </p:nvPr>
        </p:nvSpPr>
        <p:spPr>
          <a:xfrm>
            <a:off x="358775" y="1455738"/>
            <a:ext cx="6499225" cy="3311524"/>
          </a:xfrm>
        </p:spPr>
        <p:txBody>
          <a:bodyPr/>
          <a:lstStyle/>
          <a:p>
            <a:pPr marL="0" indent="0">
              <a:buNone/>
            </a:pPr>
            <a:r>
              <a:rPr lang="en-GB" b="1" dirty="0"/>
              <a:t>Main and employer providers must </a:t>
            </a:r>
            <a:r>
              <a:rPr lang="en-GB" b="1" dirty="0" smtClean="0"/>
              <a:t>include information about:</a:t>
            </a:r>
            <a:endParaRPr lang="en-GB" b="1" dirty="0" smtClean="0"/>
          </a:p>
          <a:p>
            <a:r>
              <a:rPr lang="en-GB" dirty="0" smtClean="0"/>
              <a:t>Health </a:t>
            </a:r>
            <a:r>
              <a:rPr lang="en-GB" dirty="0"/>
              <a:t>and safety </a:t>
            </a:r>
            <a:r>
              <a:rPr lang="en-GB" dirty="0" smtClean="0"/>
              <a:t>policies.</a:t>
            </a:r>
          </a:p>
          <a:p>
            <a:r>
              <a:rPr lang="en-GB" dirty="0" smtClean="0"/>
              <a:t>Equal </a:t>
            </a:r>
            <a:r>
              <a:rPr lang="en-GB" dirty="0"/>
              <a:t>opportunity </a:t>
            </a:r>
            <a:r>
              <a:rPr lang="en-GB" dirty="0" smtClean="0"/>
              <a:t>policies.</a:t>
            </a:r>
          </a:p>
          <a:p>
            <a:r>
              <a:rPr lang="en-GB" dirty="0" smtClean="0"/>
              <a:t>Anti </a:t>
            </a:r>
            <a:r>
              <a:rPr lang="en-GB" dirty="0"/>
              <a:t>bullying, anti discrimination and promotion of diversity </a:t>
            </a:r>
            <a:r>
              <a:rPr lang="en-GB" dirty="0" smtClean="0"/>
              <a:t>policies.</a:t>
            </a:r>
          </a:p>
          <a:p>
            <a:r>
              <a:rPr lang="en-GB" dirty="0" smtClean="0"/>
              <a:t>How </a:t>
            </a:r>
            <a:r>
              <a:rPr lang="en-GB" dirty="0"/>
              <a:t>you will submit ILR data to the </a:t>
            </a:r>
            <a:r>
              <a:rPr lang="en-GB" dirty="0" smtClean="0"/>
              <a:t>SFA.</a:t>
            </a:r>
          </a:p>
          <a:p>
            <a:r>
              <a:rPr lang="en-GB" dirty="0" smtClean="0"/>
              <a:t>Business </a:t>
            </a:r>
            <a:r>
              <a:rPr lang="en-GB" dirty="0"/>
              <a:t>continuity plans – main route providers </a:t>
            </a:r>
            <a:r>
              <a:rPr lang="en-GB" dirty="0" smtClean="0"/>
              <a:t>only.</a:t>
            </a:r>
          </a:p>
          <a:p>
            <a:r>
              <a:rPr lang="en-GB" dirty="0" smtClean="0"/>
              <a:t>Any </a:t>
            </a:r>
            <a:r>
              <a:rPr lang="en-GB" dirty="0"/>
              <a:t>issues with previous apprenticeship delivery</a:t>
            </a:r>
            <a:r>
              <a:rPr lang="en-GB" dirty="0" smtClean="0"/>
              <a:t>.</a:t>
            </a:r>
            <a:endParaRPr lang="en-GB" dirty="0"/>
          </a:p>
        </p:txBody>
      </p:sp>
      <p:sp>
        <p:nvSpPr>
          <p:cNvPr id="27" name="Oval 26"/>
          <p:cNvSpPr/>
          <p:nvPr/>
        </p:nvSpPr>
        <p:spPr>
          <a:xfrm>
            <a:off x="7084485" y="3251199"/>
            <a:ext cx="1555490" cy="155549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endParaRPr lang="en-US" sz="1100" b="1" dirty="0">
              <a:solidFill>
                <a:schemeClr val="accent2"/>
              </a:solidFill>
            </a:endParaRPr>
          </a:p>
        </p:txBody>
      </p:sp>
      <p:pic>
        <p:nvPicPr>
          <p:cNvPr id="26" name="Picture 25"/>
          <p:cNvPicPr>
            <a:picLocks noChangeAspect="1"/>
          </p:cNvPicPr>
          <p:nvPr/>
        </p:nvPicPr>
        <p:blipFill>
          <a:blip r:embed="rId3"/>
          <a:stretch>
            <a:fillRect/>
          </a:stretch>
        </p:blipFill>
        <p:spPr>
          <a:xfrm>
            <a:off x="7589269" y="3649135"/>
            <a:ext cx="571951" cy="802216"/>
          </a:xfrm>
          <a:prstGeom prst="rect">
            <a:avLst/>
          </a:prstGeom>
        </p:spPr>
      </p:pic>
    </p:spTree>
    <p:extLst>
      <p:ext uri="{BB962C8B-B14F-4D97-AF65-F5344CB8AC3E}">
        <p14:creationId xmlns:p14="http://schemas.microsoft.com/office/powerpoint/2010/main" val="737882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a:t>
            </a:r>
            <a:endParaRPr lang="en-US" dirty="0"/>
          </a:p>
        </p:txBody>
      </p:sp>
      <p:sp>
        <p:nvSpPr>
          <p:cNvPr id="3" name="Content Placeholder 2"/>
          <p:cNvSpPr>
            <a:spLocks noGrp="1"/>
          </p:cNvSpPr>
          <p:nvPr>
            <p:ph idx="1"/>
          </p:nvPr>
        </p:nvSpPr>
        <p:spPr>
          <a:xfrm>
            <a:off x="358776" y="1495165"/>
            <a:ext cx="6126692" cy="3311524"/>
          </a:xfrm>
        </p:spPr>
        <p:txBody>
          <a:bodyPr/>
          <a:lstStyle/>
          <a:p>
            <a:r>
              <a:rPr lang="en-GB" dirty="0"/>
              <a:t>Ofsted inspection </a:t>
            </a:r>
            <a:r>
              <a:rPr lang="en-GB" dirty="0" smtClean="0"/>
              <a:t>outcomes (or QAA, if HEI), </a:t>
            </a:r>
            <a:r>
              <a:rPr lang="en-GB" dirty="0"/>
              <a:t>including apprenticeship delivery, teaching and learning and overall effectiveness </a:t>
            </a:r>
            <a:r>
              <a:rPr lang="en-GB" dirty="0" err="1"/>
              <a:t>gradings</a:t>
            </a:r>
            <a:r>
              <a:rPr lang="en-GB" dirty="0"/>
              <a:t>.</a:t>
            </a:r>
          </a:p>
          <a:p>
            <a:r>
              <a:rPr lang="en-GB" dirty="0"/>
              <a:t>Leadership and management. </a:t>
            </a:r>
          </a:p>
          <a:p>
            <a:r>
              <a:rPr lang="en-GB" dirty="0"/>
              <a:t>Appropriate staff to deliver.</a:t>
            </a:r>
          </a:p>
          <a:p>
            <a:r>
              <a:rPr lang="en-GB" dirty="0"/>
              <a:t>Performance management structure and systems.</a:t>
            </a:r>
          </a:p>
          <a:p>
            <a:r>
              <a:rPr lang="en-GB" dirty="0"/>
              <a:t>Quality assurance.</a:t>
            </a:r>
          </a:p>
          <a:p>
            <a:r>
              <a:rPr lang="en-GB" dirty="0"/>
              <a:t>Continuing Professional Development (CPD).</a:t>
            </a:r>
          </a:p>
          <a:p>
            <a:r>
              <a:rPr lang="en-GB" dirty="0"/>
              <a:t>Meeting needs of employers and </a:t>
            </a:r>
            <a:r>
              <a:rPr lang="en-GB" dirty="0" smtClean="0"/>
              <a:t>learners</a:t>
            </a:r>
            <a:endParaRPr lang="en-GB" dirty="0"/>
          </a:p>
        </p:txBody>
      </p:sp>
      <p:sp>
        <p:nvSpPr>
          <p:cNvPr id="7" name="Oval 6"/>
          <p:cNvSpPr/>
          <p:nvPr/>
        </p:nvSpPr>
        <p:spPr>
          <a:xfrm>
            <a:off x="7084485" y="3251199"/>
            <a:ext cx="1555490" cy="155549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endParaRPr lang="en-US" sz="1100" b="1" dirty="0">
              <a:solidFill>
                <a:schemeClr val="accent2"/>
              </a:solidFill>
            </a:endParaRPr>
          </a:p>
        </p:txBody>
      </p:sp>
      <p:pic>
        <p:nvPicPr>
          <p:cNvPr id="5" name="Picture 4"/>
          <p:cNvPicPr>
            <a:picLocks noChangeAspect="1"/>
          </p:cNvPicPr>
          <p:nvPr/>
        </p:nvPicPr>
        <p:blipFill>
          <a:blip r:embed="rId3"/>
          <a:stretch>
            <a:fillRect/>
          </a:stretch>
        </p:blipFill>
        <p:spPr>
          <a:xfrm>
            <a:off x="7559215" y="3720867"/>
            <a:ext cx="602652" cy="633088"/>
          </a:xfrm>
          <a:prstGeom prst="rect">
            <a:avLst/>
          </a:prstGeom>
        </p:spPr>
      </p:pic>
    </p:spTree>
    <p:extLst>
      <p:ext uri="{BB962C8B-B14F-4D97-AF65-F5344CB8AC3E}">
        <p14:creationId xmlns:p14="http://schemas.microsoft.com/office/powerpoint/2010/main" val="490769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AND TIPS</a:t>
            </a:r>
            <a:br>
              <a:rPr lang="en-US" dirty="0" smtClean="0"/>
            </a:br>
            <a:r>
              <a:rPr lang="en-US" dirty="0" smtClean="0"/>
              <a:t>FOR SUCCESS</a:t>
            </a:r>
            <a:endParaRPr lang="en-US" dirty="0"/>
          </a:p>
        </p:txBody>
      </p:sp>
      <p:sp>
        <p:nvSpPr>
          <p:cNvPr id="3" name="Content Placeholder 2"/>
          <p:cNvSpPr>
            <a:spLocks noGrp="1"/>
          </p:cNvSpPr>
          <p:nvPr>
            <p:ph idx="1"/>
          </p:nvPr>
        </p:nvSpPr>
        <p:spPr>
          <a:xfrm>
            <a:off x="358776" y="1455738"/>
            <a:ext cx="6327774" cy="3311524"/>
          </a:xfrm>
        </p:spPr>
        <p:txBody>
          <a:bodyPr/>
          <a:lstStyle/>
          <a:p>
            <a:r>
              <a:rPr lang="en-GB" dirty="0"/>
              <a:t>Questions prefixed with a red asterisk (*) are mandatory. You won’t be able to submit </a:t>
            </a:r>
            <a:r>
              <a:rPr lang="en-GB" dirty="0" smtClean="0"/>
              <a:t>the </a:t>
            </a:r>
            <a:r>
              <a:rPr lang="en-GB" dirty="0"/>
              <a:t>response if any of these are left unanswered.</a:t>
            </a:r>
          </a:p>
          <a:p>
            <a:r>
              <a:rPr lang="en-GB" dirty="0"/>
              <a:t>Answer each question fully in the relevant text box.  Don’t refer to answers given in other parts of the document, e.g. ‘Please see answer given in 2.11’. This information will not be considered as part of your answer.</a:t>
            </a:r>
          </a:p>
          <a:p>
            <a:r>
              <a:rPr lang="en-GB" dirty="0"/>
              <a:t>Questions that require uploaded attachments, must be in the format specified. Where not specified, use widely recognised formats, e.g. PDF, Excel, Word documents and image files. Mac and equivalent files cannot be accepted</a:t>
            </a:r>
            <a:r>
              <a:rPr lang="en-GB" dirty="0" smtClean="0"/>
              <a:t>.</a:t>
            </a:r>
          </a:p>
          <a:p>
            <a:r>
              <a:rPr lang="en-GB" dirty="0" smtClean="0"/>
              <a:t>Some answers limit the number of characters you can use in your response.  </a:t>
            </a:r>
            <a:endParaRPr lang="en-GB" dirty="0"/>
          </a:p>
        </p:txBody>
      </p:sp>
      <p:sp>
        <p:nvSpPr>
          <p:cNvPr id="4" name="Oval 3"/>
          <p:cNvSpPr/>
          <p:nvPr/>
        </p:nvSpPr>
        <p:spPr>
          <a:xfrm>
            <a:off x="7084485" y="3251199"/>
            <a:ext cx="1555490" cy="155549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endParaRPr lang="en-US" sz="1100" b="1" dirty="0">
              <a:solidFill>
                <a:schemeClr val="accent2"/>
              </a:solidFill>
            </a:endParaRPr>
          </a:p>
        </p:txBody>
      </p:sp>
      <p:pic>
        <p:nvPicPr>
          <p:cNvPr id="5" name="Picture 4"/>
          <p:cNvPicPr>
            <a:picLocks noChangeAspect="1"/>
          </p:cNvPicPr>
          <p:nvPr/>
        </p:nvPicPr>
        <p:blipFill>
          <a:blip r:embed="rId3"/>
          <a:stretch>
            <a:fillRect/>
          </a:stretch>
        </p:blipFill>
        <p:spPr>
          <a:xfrm>
            <a:off x="7499222" y="3708400"/>
            <a:ext cx="742818" cy="742818"/>
          </a:xfrm>
          <a:prstGeom prst="rect">
            <a:avLst/>
          </a:prstGeom>
        </p:spPr>
      </p:pic>
    </p:spTree>
    <p:extLst>
      <p:ext uri="{BB962C8B-B14F-4D97-AF65-F5344CB8AC3E}">
        <p14:creationId xmlns:p14="http://schemas.microsoft.com/office/powerpoint/2010/main" val="1539631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AND TIPS</a:t>
            </a:r>
            <a:br>
              <a:rPr lang="en-US" dirty="0" smtClean="0"/>
            </a:br>
            <a:r>
              <a:rPr lang="en-US" dirty="0" smtClean="0"/>
              <a:t>FOR SUCCESS</a:t>
            </a:r>
            <a:endParaRPr lang="en-US" dirty="0"/>
          </a:p>
        </p:txBody>
      </p:sp>
      <p:sp>
        <p:nvSpPr>
          <p:cNvPr id="3" name="Content Placeholder 2"/>
          <p:cNvSpPr>
            <a:spLocks noGrp="1"/>
          </p:cNvSpPr>
          <p:nvPr>
            <p:ph idx="1"/>
          </p:nvPr>
        </p:nvSpPr>
        <p:spPr>
          <a:xfrm>
            <a:off x="260839" y="1436002"/>
            <a:ext cx="6628879" cy="3311524"/>
          </a:xfrm>
        </p:spPr>
        <p:txBody>
          <a:bodyPr/>
          <a:lstStyle/>
          <a:p>
            <a:pPr marL="355600" indent="-355600">
              <a:lnSpc>
                <a:spcPts val="1600"/>
              </a:lnSpc>
              <a:spcBef>
                <a:spcPts val="600"/>
              </a:spcBef>
              <a:spcAft>
                <a:spcPts val="600"/>
              </a:spcAft>
              <a:buFont typeface="Wingdings" panose="05000000000000000000" pitchFamily="2" charset="2"/>
              <a:buChar char="ü"/>
            </a:pPr>
            <a:r>
              <a:rPr lang="en-GB" dirty="0" smtClean="0"/>
              <a:t>Checklist </a:t>
            </a:r>
            <a:r>
              <a:rPr lang="en-GB" dirty="0"/>
              <a:t>to ensure upload of all supporting documents</a:t>
            </a:r>
          </a:p>
          <a:p>
            <a:pPr marL="355600" indent="-355600">
              <a:lnSpc>
                <a:spcPts val="1600"/>
              </a:lnSpc>
              <a:spcBef>
                <a:spcPts val="600"/>
              </a:spcBef>
              <a:spcAft>
                <a:spcPts val="600"/>
              </a:spcAft>
              <a:buFont typeface="Wingdings" panose="05000000000000000000" pitchFamily="2" charset="2"/>
              <a:buChar char="ü"/>
            </a:pPr>
            <a:r>
              <a:rPr lang="en-GB" dirty="0" smtClean="0"/>
              <a:t>Read </a:t>
            </a:r>
            <a:r>
              <a:rPr lang="en-GB" dirty="0"/>
              <a:t>the Application Instructions fully before starting.</a:t>
            </a:r>
          </a:p>
          <a:p>
            <a:pPr marL="355600" indent="-355600">
              <a:lnSpc>
                <a:spcPts val="1600"/>
              </a:lnSpc>
              <a:spcBef>
                <a:spcPts val="600"/>
              </a:spcBef>
              <a:spcAft>
                <a:spcPts val="600"/>
              </a:spcAft>
              <a:buFont typeface="Wingdings" panose="05000000000000000000" pitchFamily="2" charset="2"/>
              <a:buChar char="ü"/>
            </a:pPr>
            <a:r>
              <a:rPr lang="en-GB" dirty="0"/>
              <a:t>Ensure you fully complete all relevant questions in document sections</a:t>
            </a:r>
          </a:p>
          <a:p>
            <a:pPr marL="355600" indent="-355600">
              <a:lnSpc>
                <a:spcPts val="1600"/>
              </a:lnSpc>
              <a:spcBef>
                <a:spcPts val="600"/>
              </a:spcBef>
              <a:spcAft>
                <a:spcPts val="600"/>
              </a:spcAft>
              <a:buFont typeface="Wingdings" panose="05000000000000000000" pitchFamily="2" charset="2"/>
              <a:buChar char="ü"/>
            </a:pPr>
            <a:r>
              <a:rPr lang="en-GB" dirty="0"/>
              <a:t>Ensure you have uploaded your most recent financial statements, if required</a:t>
            </a:r>
          </a:p>
          <a:p>
            <a:pPr marL="355600" indent="-355600">
              <a:lnSpc>
                <a:spcPts val="1600"/>
              </a:lnSpc>
              <a:spcBef>
                <a:spcPts val="600"/>
              </a:spcBef>
              <a:spcAft>
                <a:spcPts val="600"/>
              </a:spcAft>
              <a:buFont typeface="Wingdings" panose="05000000000000000000" pitchFamily="2" charset="2"/>
              <a:buChar char="ü"/>
            </a:pPr>
            <a:r>
              <a:rPr lang="en-GB" dirty="0"/>
              <a:t>Upload completed application well before the deadline – you have </a:t>
            </a:r>
            <a:r>
              <a:rPr lang="en-GB" dirty="0" smtClean="0"/>
              <a:t>until 5pm on 25</a:t>
            </a:r>
            <a:r>
              <a:rPr lang="en-GB" baseline="30000" dirty="0" smtClean="0"/>
              <a:t>th</a:t>
            </a:r>
            <a:r>
              <a:rPr lang="en-GB" dirty="0" smtClean="0"/>
              <a:t> November to </a:t>
            </a:r>
            <a:r>
              <a:rPr lang="en-GB" dirty="0"/>
              <a:t>amend.</a:t>
            </a:r>
          </a:p>
          <a:p>
            <a:pPr marL="355600" indent="-355600">
              <a:lnSpc>
                <a:spcPts val="1600"/>
              </a:lnSpc>
              <a:spcBef>
                <a:spcPts val="600"/>
              </a:spcBef>
              <a:spcAft>
                <a:spcPts val="600"/>
              </a:spcAft>
              <a:buFont typeface="Wingdings" panose="05000000000000000000" pitchFamily="2" charset="2"/>
              <a:buChar char="ü"/>
            </a:pPr>
            <a:r>
              <a:rPr lang="en-GB" dirty="0"/>
              <a:t>Proof-read all your completed documents and application before uploading</a:t>
            </a:r>
          </a:p>
          <a:p>
            <a:pPr marL="355600" indent="-355600">
              <a:lnSpc>
                <a:spcPts val="1600"/>
              </a:lnSpc>
              <a:spcBef>
                <a:spcPts val="600"/>
              </a:spcBef>
              <a:spcAft>
                <a:spcPts val="600"/>
              </a:spcAft>
              <a:buFont typeface="Wingdings" panose="05000000000000000000" pitchFamily="2" charset="2"/>
              <a:buChar char="ü"/>
            </a:pPr>
            <a:r>
              <a:rPr lang="en-GB" dirty="0"/>
              <a:t>Don’t leave final upload to the last minute! Technology doesn't always play ball!! </a:t>
            </a:r>
          </a:p>
          <a:p>
            <a:endParaRPr lang="en-GB" dirty="0"/>
          </a:p>
        </p:txBody>
      </p:sp>
      <p:sp>
        <p:nvSpPr>
          <p:cNvPr id="4" name="Oval 3"/>
          <p:cNvSpPr/>
          <p:nvPr/>
        </p:nvSpPr>
        <p:spPr>
          <a:xfrm>
            <a:off x="7092886" y="3251199"/>
            <a:ext cx="1555490" cy="155549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endParaRPr lang="en-US" sz="1100" b="1" dirty="0">
              <a:solidFill>
                <a:schemeClr val="accent2"/>
              </a:solidFill>
            </a:endParaRPr>
          </a:p>
        </p:txBody>
      </p:sp>
      <p:pic>
        <p:nvPicPr>
          <p:cNvPr id="5" name="Picture 4"/>
          <p:cNvPicPr>
            <a:picLocks noChangeAspect="1"/>
          </p:cNvPicPr>
          <p:nvPr/>
        </p:nvPicPr>
        <p:blipFill>
          <a:blip r:embed="rId3"/>
          <a:stretch>
            <a:fillRect/>
          </a:stretch>
        </p:blipFill>
        <p:spPr>
          <a:xfrm>
            <a:off x="7499222" y="3708400"/>
            <a:ext cx="742818" cy="742818"/>
          </a:xfrm>
          <a:prstGeom prst="rect">
            <a:avLst/>
          </a:prstGeom>
        </p:spPr>
      </p:pic>
    </p:spTree>
    <p:extLst>
      <p:ext uri="{BB962C8B-B14F-4D97-AF65-F5344CB8AC3E}">
        <p14:creationId xmlns:p14="http://schemas.microsoft.com/office/powerpoint/2010/main" val="277938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t>
            </a:r>
            <a:br>
              <a:rPr lang="en-US" dirty="0" smtClean="0"/>
            </a:br>
            <a:r>
              <a:rPr lang="en-US" dirty="0" smtClean="0"/>
              <a:t>DOCUMENTS</a:t>
            </a:r>
            <a:endParaRPr lang="en-US" dirty="0"/>
          </a:p>
        </p:txBody>
      </p:sp>
      <p:sp>
        <p:nvSpPr>
          <p:cNvPr id="4" name="Rectangle 3"/>
          <p:cNvSpPr/>
          <p:nvPr/>
        </p:nvSpPr>
        <p:spPr>
          <a:xfrm>
            <a:off x="3539065" y="2117571"/>
            <a:ext cx="4191002" cy="683427"/>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r>
              <a:rPr lang="en-GB" sz="1600" dirty="0">
                <a:solidFill>
                  <a:schemeClr val="accent2"/>
                </a:solidFill>
              </a:rPr>
              <a:t>Guidance document and financial health </a:t>
            </a:r>
            <a:r>
              <a:rPr lang="en-GB" sz="1600" dirty="0" smtClean="0">
                <a:solidFill>
                  <a:schemeClr val="accent2"/>
                </a:solidFill>
              </a:rPr>
              <a:t>assessment </a:t>
            </a:r>
            <a:r>
              <a:rPr lang="en-GB" sz="1600" dirty="0">
                <a:solidFill>
                  <a:schemeClr val="accent2"/>
                </a:solidFill>
              </a:rPr>
              <a:t>spreadsheets</a:t>
            </a:r>
          </a:p>
        </p:txBody>
      </p:sp>
      <p:sp>
        <p:nvSpPr>
          <p:cNvPr id="6" name="Rectangle 5"/>
          <p:cNvSpPr/>
          <p:nvPr/>
        </p:nvSpPr>
        <p:spPr>
          <a:xfrm>
            <a:off x="3533398" y="3056466"/>
            <a:ext cx="4196669" cy="959742"/>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r>
              <a:rPr lang="en-GB" sz="1600" u="sng" dirty="0">
                <a:hlinkClick r:id="rId3"/>
              </a:rPr>
              <a:t>https://www.gov.uk/government/publications/register-of-apprenticeship-training-providers-application-instructions</a:t>
            </a:r>
            <a:endParaRPr lang="en-GB" sz="1600" u="sng" dirty="0"/>
          </a:p>
        </p:txBody>
      </p:sp>
      <p:cxnSp>
        <p:nvCxnSpPr>
          <p:cNvPr id="13" name="Straight Arrow Connector 12"/>
          <p:cNvCxnSpPr/>
          <p:nvPr/>
        </p:nvCxnSpPr>
        <p:spPr>
          <a:xfrm flipH="1">
            <a:off x="3073400" y="3537425"/>
            <a:ext cx="459999" cy="0"/>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073400" y="2587018"/>
            <a:ext cx="459999" cy="0"/>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pic>
        <p:nvPicPr>
          <p:cNvPr id="10" name="Content Placeholder 3"/>
          <p:cNvPicPr>
            <a:picLocks noChangeAspect="1"/>
          </p:cNvPicPr>
          <p:nvPr/>
        </p:nvPicPr>
        <p:blipFill rotWithShape="1">
          <a:blip r:embed="rId4"/>
          <a:srcRect l="35117" t="12119" r="36343" b="16546"/>
          <a:stretch/>
        </p:blipFill>
        <p:spPr>
          <a:xfrm>
            <a:off x="405153" y="1430867"/>
            <a:ext cx="2422282" cy="3223352"/>
          </a:xfrm>
          <a:prstGeom prst="rect">
            <a:avLst/>
          </a:prstGeom>
          <a:ln w="12700">
            <a:solidFill>
              <a:schemeClr val="tx2"/>
            </a:solidFill>
          </a:ln>
        </p:spPr>
      </p:pic>
    </p:spTree>
    <p:extLst>
      <p:ext uri="{BB962C8B-B14F-4D97-AF65-F5344CB8AC3E}">
        <p14:creationId xmlns:p14="http://schemas.microsoft.com/office/powerpoint/2010/main" val="7707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45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1400" dirty="0" smtClean="0"/>
              <a:t>Three routes to applying for the </a:t>
            </a:r>
            <a:r>
              <a:rPr lang="en-US" sz="1400" dirty="0" err="1" smtClean="0"/>
              <a:t>RoATP</a:t>
            </a:r>
            <a:endParaRPr lang="en-US" sz="1400" dirty="0"/>
          </a:p>
          <a:p>
            <a:r>
              <a:rPr lang="en-US" sz="1400" dirty="0" smtClean="0"/>
              <a:t>Which route is right for you?</a:t>
            </a:r>
            <a:endParaRPr lang="en-US" sz="1400" dirty="0"/>
          </a:p>
          <a:p>
            <a:r>
              <a:rPr lang="en-US" sz="1400" dirty="0" smtClean="0"/>
              <a:t>Reasons not to apply</a:t>
            </a:r>
            <a:endParaRPr lang="en-US" sz="1400" dirty="0"/>
          </a:p>
          <a:p>
            <a:r>
              <a:rPr lang="en-US" sz="1400" dirty="0" smtClean="0"/>
              <a:t>What you need to do before you apply</a:t>
            </a:r>
          </a:p>
          <a:p>
            <a:r>
              <a:rPr lang="en-GB" sz="1400" dirty="0" smtClean="0"/>
              <a:t>E-bravo Tendering Portal explained</a:t>
            </a:r>
          </a:p>
          <a:p>
            <a:r>
              <a:rPr lang="en-GB" sz="1400" dirty="0" smtClean="0"/>
              <a:t>Financial </a:t>
            </a:r>
            <a:r>
              <a:rPr lang="en-GB" sz="1400" dirty="0"/>
              <a:t>health assessment – </a:t>
            </a:r>
            <a:r>
              <a:rPr lang="en-GB" sz="1400" dirty="0" smtClean="0"/>
              <a:t>spreadsheet</a:t>
            </a:r>
          </a:p>
          <a:p>
            <a:r>
              <a:rPr lang="en-GB" sz="1400" dirty="0" smtClean="0"/>
              <a:t>Compliance</a:t>
            </a:r>
            <a:r>
              <a:rPr lang="en-GB" sz="1400" dirty="0"/>
              <a:t>, capability and capacity, </a:t>
            </a:r>
            <a:r>
              <a:rPr lang="en-GB" sz="1400" dirty="0" smtClean="0"/>
              <a:t>quality </a:t>
            </a:r>
          </a:p>
          <a:p>
            <a:r>
              <a:rPr lang="en-GB" sz="1400" dirty="0" smtClean="0"/>
              <a:t>Hints </a:t>
            </a:r>
            <a:r>
              <a:rPr lang="en-GB" sz="1400" dirty="0"/>
              <a:t>and tips for </a:t>
            </a:r>
            <a:r>
              <a:rPr lang="en-GB" sz="1400" dirty="0" smtClean="0"/>
              <a:t>success</a:t>
            </a:r>
          </a:p>
          <a:p>
            <a:r>
              <a:rPr lang="en-GB" sz="1400" dirty="0" smtClean="0"/>
              <a:t>Supporting </a:t>
            </a:r>
            <a:r>
              <a:rPr lang="en-GB" sz="1400" dirty="0"/>
              <a:t>documents + how City &amp; Guilds can </a:t>
            </a:r>
            <a:r>
              <a:rPr lang="en-GB" sz="1400" dirty="0" smtClean="0"/>
              <a:t>help further</a:t>
            </a:r>
          </a:p>
          <a:p>
            <a:r>
              <a:rPr lang="en-GB" sz="1400" dirty="0" smtClean="0"/>
              <a:t>Q&amp;A</a:t>
            </a:r>
          </a:p>
          <a:p>
            <a:pPr marL="342900" indent="-342900">
              <a:buFont typeface="Arial" charset="0"/>
              <a:buChar char="•"/>
            </a:pPr>
            <a:endParaRPr lang="en-US" sz="1400" dirty="0"/>
          </a:p>
        </p:txBody>
      </p:sp>
    </p:spTree>
    <p:extLst>
      <p:ext uri="{BB962C8B-B14F-4D97-AF65-F5344CB8AC3E}">
        <p14:creationId xmlns:p14="http://schemas.microsoft.com/office/powerpoint/2010/main" val="214977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OF APPRENTICESHIP</a:t>
            </a:r>
            <a:br>
              <a:rPr lang="en-US" dirty="0" smtClean="0"/>
            </a:br>
            <a:r>
              <a:rPr lang="en-US" dirty="0" smtClean="0"/>
              <a:t>TRAINING PROVIDERS</a:t>
            </a:r>
            <a:endParaRPr lang="en-US" dirty="0"/>
          </a:p>
        </p:txBody>
      </p:sp>
      <p:sp>
        <p:nvSpPr>
          <p:cNvPr id="4" name="Rectangle 3"/>
          <p:cNvSpPr/>
          <p:nvPr/>
        </p:nvSpPr>
        <p:spPr>
          <a:xfrm>
            <a:off x="5545666" y="1521666"/>
            <a:ext cx="3056466" cy="2308050"/>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r>
              <a:rPr lang="en-US" sz="1400" b="1" dirty="0">
                <a:solidFill>
                  <a:schemeClr val="accent2"/>
                </a:solidFill>
              </a:rPr>
              <a:t>Early in 2017, we will be running workshops covering:</a:t>
            </a:r>
          </a:p>
          <a:p>
            <a:pPr marL="228594" lvl="0" indent="-228594" defTabSz="914377">
              <a:spcBef>
                <a:spcPts val="1000"/>
              </a:spcBef>
              <a:buClr>
                <a:srgbClr val="0088C2"/>
              </a:buClr>
              <a:buFont typeface="Arial" panose="020B0604020202020204" pitchFamily="34" charset="0"/>
              <a:buChar char="•"/>
            </a:pPr>
            <a:r>
              <a:rPr lang="en-US" sz="1400" dirty="0" smtClean="0">
                <a:solidFill>
                  <a:srgbClr val="646363"/>
                </a:solidFill>
              </a:rPr>
              <a:t>Funding </a:t>
            </a:r>
            <a:r>
              <a:rPr lang="en-US" sz="1400" dirty="0">
                <a:solidFill>
                  <a:srgbClr val="646363"/>
                </a:solidFill>
              </a:rPr>
              <a:t>arrangements in detail.</a:t>
            </a:r>
          </a:p>
          <a:p>
            <a:pPr marL="228594" lvl="0" indent="-228594" defTabSz="914377">
              <a:spcBef>
                <a:spcPts val="1000"/>
              </a:spcBef>
              <a:buClr>
                <a:srgbClr val="0088C2"/>
              </a:buClr>
              <a:buFont typeface="Arial" panose="020B0604020202020204" pitchFamily="34" charset="0"/>
              <a:buChar char="•"/>
            </a:pPr>
            <a:r>
              <a:rPr lang="en-US" sz="1400" dirty="0">
                <a:solidFill>
                  <a:srgbClr val="646363"/>
                </a:solidFill>
              </a:rPr>
              <a:t>Planning for delivery.</a:t>
            </a:r>
          </a:p>
          <a:p>
            <a:pPr marL="228594" lvl="0" indent="-228594" defTabSz="914377">
              <a:spcBef>
                <a:spcPts val="1000"/>
              </a:spcBef>
              <a:buClr>
                <a:srgbClr val="0088C2"/>
              </a:buClr>
              <a:buFont typeface="Arial" panose="020B0604020202020204" pitchFamily="34" charset="0"/>
              <a:buChar char="•"/>
            </a:pPr>
            <a:r>
              <a:rPr lang="en-US" sz="1400" dirty="0">
                <a:solidFill>
                  <a:srgbClr val="646363"/>
                </a:solidFill>
              </a:rPr>
              <a:t>ILR changes.</a:t>
            </a:r>
          </a:p>
          <a:p>
            <a:pPr marL="228594" lvl="0" indent="-228594" defTabSz="914377">
              <a:spcBef>
                <a:spcPts val="1000"/>
              </a:spcBef>
              <a:buClr>
                <a:srgbClr val="0088C2"/>
              </a:buClr>
              <a:buFont typeface="Arial" panose="020B0604020202020204" pitchFamily="34" charset="0"/>
              <a:buChar char="•"/>
            </a:pPr>
            <a:r>
              <a:rPr lang="en-US" sz="1400" dirty="0">
                <a:solidFill>
                  <a:srgbClr val="646363"/>
                </a:solidFill>
              </a:rPr>
              <a:t>Performance management arrangements.</a:t>
            </a:r>
            <a:endParaRPr lang="en-US" sz="1400" b="1" dirty="0">
              <a:solidFill>
                <a:srgbClr val="646363"/>
              </a:solidFill>
            </a:endParaRPr>
          </a:p>
        </p:txBody>
      </p:sp>
      <p:sp>
        <p:nvSpPr>
          <p:cNvPr id="5" name="Rectangle 4"/>
          <p:cNvSpPr/>
          <p:nvPr/>
        </p:nvSpPr>
        <p:spPr>
          <a:xfrm>
            <a:off x="358774" y="1521667"/>
            <a:ext cx="4907493" cy="2663748"/>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r>
              <a:rPr lang="en-US" sz="1400" b="1" dirty="0">
                <a:solidFill>
                  <a:schemeClr val="accent2"/>
                </a:solidFill>
              </a:rPr>
              <a:t>We can offer:</a:t>
            </a:r>
          </a:p>
          <a:p>
            <a:pPr marL="228594" lvl="0" indent="-228594" defTabSz="914377">
              <a:spcBef>
                <a:spcPts val="1000"/>
              </a:spcBef>
              <a:buClr>
                <a:srgbClr val="0088C2"/>
              </a:buClr>
              <a:buFont typeface="Arial" panose="020B0604020202020204" pitchFamily="34" charset="0"/>
              <a:buChar char="•"/>
            </a:pPr>
            <a:r>
              <a:rPr lang="en-US" sz="1400" dirty="0" smtClean="0">
                <a:solidFill>
                  <a:srgbClr val="646363"/>
                </a:solidFill>
              </a:rPr>
              <a:t>Detailed advice and guidance on applications to </a:t>
            </a:r>
            <a:r>
              <a:rPr lang="en-US" sz="1400" dirty="0" err="1" smtClean="0">
                <a:solidFill>
                  <a:srgbClr val="646363"/>
                </a:solidFill>
              </a:rPr>
              <a:t>RoATP</a:t>
            </a:r>
            <a:r>
              <a:rPr lang="en-US" sz="1400" dirty="0" smtClean="0">
                <a:solidFill>
                  <a:srgbClr val="646363"/>
                </a:solidFill>
              </a:rPr>
              <a:t>. </a:t>
            </a:r>
          </a:p>
          <a:p>
            <a:pPr marL="228594" lvl="0" indent="-228594" defTabSz="914377">
              <a:spcBef>
                <a:spcPts val="1000"/>
              </a:spcBef>
              <a:buClr>
                <a:srgbClr val="0088C2"/>
              </a:buClr>
              <a:buFont typeface="Arial" panose="020B0604020202020204" pitchFamily="34" charset="0"/>
              <a:buChar char="•"/>
            </a:pPr>
            <a:r>
              <a:rPr lang="en-US" sz="1400" dirty="0" smtClean="0">
                <a:solidFill>
                  <a:srgbClr val="646363"/>
                </a:solidFill>
              </a:rPr>
              <a:t>Reviewing </a:t>
            </a:r>
            <a:r>
              <a:rPr lang="en-US" sz="1400" dirty="0">
                <a:solidFill>
                  <a:srgbClr val="646363"/>
                </a:solidFill>
              </a:rPr>
              <a:t>your </a:t>
            </a:r>
            <a:r>
              <a:rPr lang="en-US" sz="1400" dirty="0" err="1">
                <a:solidFill>
                  <a:srgbClr val="646363"/>
                </a:solidFill>
              </a:rPr>
              <a:t>RoATP</a:t>
            </a:r>
            <a:r>
              <a:rPr lang="en-US" sz="1400" dirty="0">
                <a:solidFill>
                  <a:srgbClr val="646363"/>
                </a:solidFill>
              </a:rPr>
              <a:t> application and recommendations for improvement.</a:t>
            </a:r>
          </a:p>
          <a:p>
            <a:pPr marL="228594" lvl="0" indent="-228594" defTabSz="914377">
              <a:spcBef>
                <a:spcPts val="1000"/>
              </a:spcBef>
              <a:buClr>
                <a:srgbClr val="0088C2"/>
              </a:buClr>
              <a:buFont typeface="Arial" panose="020B0604020202020204" pitchFamily="34" charset="0"/>
              <a:buChar char="•"/>
            </a:pPr>
            <a:r>
              <a:rPr lang="en-US" sz="1400" dirty="0">
                <a:solidFill>
                  <a:srgbClr val="646363"/>
                </a:solidFill>
              </a:rPr>
              <a:t>Test the </a:t>
            </a:r>
            <a:r>
              <a:rPr lang="en-GB" sz="1400" dirty="0">
                <a:solidFill>
                  <a:srgbClr val="646363"/>
                </a:solidFill>
              </a:rPr>
              <a:t>rigour</a:t>
            </a:r>
            <a:r>
              <a:rPr lang="en-US" sz="1400" dirty="0">
                <a:solidFill>
                  <a:srgbClr val="646363"/>
                </a:solidFill>
              </a:rPr>
              <a:t> of your </a:t>
            </a:r>
            <a:r>
              <a:rPr lang="en-GB" sz="1400" dirty="0">
                <a:solidFill>
                  <a:srgbClr val="646363"/>
                </a:solidFill>
              </a:rPr>
              <a:t>organisation's</a:t>
            </a:r>
            <a:r>
              <a:rPr lang="en-US" sz="1400" dirty="0">
                <a:solidFill>
                  <a:srgbClr val="646363"/>
                </a:solidFill>
              </a:rPr>
              <a:t> processes and systems against best practice due diligence requirements.</a:t>
            </a:r>
          </a:p>
          <a:p>
            <a:pPr marL="228594" lvl="0" indent="-228594" defTabSz="914377">
              <a:spcBef>
                <a:spcPts val="1000"/>
              </a:spcBef>
              <a:buClr>
                <a:srgbClr val="0088C2"/>
              </a:buClr>
              <a:buFont typeface="Arial" panose="020B0604020202020204" pitchFamily="34" charset="0"/>
              <a:buChar char="•"/>
            </a:pPr>
            <a:r>
              <a:rPr lang="en-US" sz="1400" dirty="0">
                <a:solidFill>
                  <a:srgbClr val="646363"/>
                </a:solidFill>
              </a:rPr>
              <a:t>Identify gaps in current processes and systems, including management information and reporting.</a:t>
            </a:r>
          </a:p>
          <a:p>
            <a:pPr>
              <a:spcAft>
                <a:spcPts val="400"/>
              </a:spcAft>
            </a:pPr>
            <a:endParaRPr lang="en-US" sz="1400" dirty="0">
              <a:solidFill>
                <a:schemeClr val="accent2"/>
              </a:solidFill>
            </a:endParaRPr>
          </a:p>
        </p:txBody>
      </p:sp>
      <p:sp>
        <p:nvSpPr>
          <p:cNvPr id="18" name="Rectangle 17"/>
          <p:cNvSpPr/>
          <p:nvPr/>
        </p:nvSpPr>
        <p:spPr>
          <a:xfrm>
            <a:off x="575731" y="4283847"/>
            <a:ext cx="6104469" cy="593233"/>
          </a:xfrm>
          <a:prstGeom prst="rect">
            <a:avLst/>
          </a:prstGeom>
        </p:spPr>
        <p:txBody>
          <a:bodyPr wrap="square" lIns="0" tIns="0" rIns="0" bIns="0" anchor="b" anchorCtr="0">
            <a:noAutofit/>
          </a:bodyPr>
          <a:lstStyle/>
          <a:p>
            <a:pPr marL="230394" defTabSz="914377">
              <a:spcBef>
                <a:spcPts val="1000"/>
              </a:spcBef>
              <a:buClr>
                <a:srgbClr val="0088C2"/>
              </a:buClr>
            </a:pPr>
            <a:r>
              <a:rPr lang="en-US" sz="1400" b="1" dirty="0">
                <a:solidFill>
                  <a:srgbClr val="646363"/>
                </a:solidFill>
              </a:rPr>
              <a:t>For further details please </a:t>
            </a:r>
            <a:r>
              <a:rPr lang="en-US" sz="1400" b="1" dirty="0" smtClean="0">
                <a:solidFill>
                  <a:srgbClr val="646363"/>
                </a:solidFill>
              </a:rPr>
              <a:t>contact</a:t>
            </a:r>
            <a:r>
              <a:rPr lang="en-US" sz="1400" dirty="0" smtClean="0">
                <a:solidFill>
                  <a:srgbClr val="646363"/>
                </a:solidFill>
              </a:rPr>
              <a:t/>
            </a:r>
            <a:br>
              <a:rPr lang="en-US" sz="1400" dirty="0" smtClean="0">
                <a:solidFill>
                  <a:srgbClr val="646363"/>
                </a:solidFill>
              </a:rPr>
            </a:br>
            <a:r>
              <a:rPr lang="en-US" sz="1400" dirty="0" err="1" smtClean="0">
                <a:solidFill>
                  <a:schemeClr val="accent2"/>
                </a:solidFill>
              </a:rPr>
              <a:t>Nicole.Butler@cityandguilds.com</a:t>
            </a:r>
            <a:endParaRPr lang="en-US" sz="1400" dirty="0">
              <a:solidFill>
                <a:schemeClr val="accent2"/>
              </a:solidFill>
            </a:endParaRPr>
          </a:p>
        </p:txBody>
      </p:sp>
      <p:pic>
        <p:nvPicPr>
          <p:cNvPr id="20" name="Picture 19"/>
          <p:cNvPicPr>
            <a:picLocks noChangeAspect="1"/>
          </p:cNvPicPr>
          <p:nvPr/>
        </p:nvPicPr>
        <p:blipFill>
          <a:blip r:embed="rId3"/>
          <a:stretch>
            <a:fillRect/>
          </a:stretch>
        </p:blipFill>
        <p:spPr>
          <a:xfrm>
            <a:off x="358774" y="4480710"/>
            <a:ext cx="267759" cy="190749"/>
          </a:xfrm>
          <a:prstGeom prst="rect">
            <a:avLst/>
          </a:prstGeom>
        </p:spPr>
      </p:pic>
    </p:spTree>
    <p:extLst>
      <p:ext uri="{BB962C8B-B14F-4D97-AF65-F5344CB8AC3E}">
        <p14:creationId xmlns:p14="http://schemas.microsoft.com/office/powerpoint/2010/main" val="137206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idx="4294967295"/>
          </p:nvPr>
        </p:nvSpPr>
        <p:spPr>
          <a:xfrm>
            <a:off x="358775" y="2734482"/>
            <a:ext cx="6858000" cy="785812"/>
          </a:xfrm>
        </p:spPr>
        <p:txBody>
          <a:bodyPr anchor="t" anchorCtr="0"/>
          <a:lstStyle/>
          <a:p>
            <a:pPr algn="l"/>
            <a:r>
              <a:rPr lang="en-US" sz="2600" dirty="0" smtClean="0">
                <a:latin typeface="+mn-lt"/>
              </a:rPr>
              <a:t>Thank you</a:t>
            </a:r>
            <a:br>
              <a:rPr lang="en-US" sz="2600" dirty="0" smtClean="0">
                <a:latin typeface="+mn-lt"/>
              </a:rPr>
            </a:br>
            <a:r>
              <a:rPr lang="en-US" sz="2600" dirty="0" smtClean="0">
                <a:latin typeface="+mn-lt"/>
              </a:rPr>
              <a:t>for participating</a:t>
            </a:r>
            <a:endParaRPr lang="en-US" sz="2600" dirty="0"/>
          </a:p>
        </p:txBody>
      </p:sp>
      <p:sp>
        <p:nvSpPr>
          <p:cNvPr id="11" name="Title 1"/>
          <p:cNvSpPr txBox="1">
            <a:spLocks/>
          </p:cNvSpPr>
          <p:nvPr/>
        </p:nvSpPr>
        <p:spPr>
          <a:xfrm>
            <a:off x="358775" y="643215"/>
            <a:ext cx="6858000" cy="785812"/>
          </a:xfrm>
          <a:prstGeom prst="rect">
            <a:avLst/>
          </a:prstGeom>
          <a:noFill/>
        </p:spPr>
        <p:txBody>
          <a:bodyPr vert="horz" wrap="square" lIns="0" tIns="0" rIns="0" bIns="0" rtlCol="0" anchor="t" anchorCtr="0">
            <a:noAutofit/>
          </a:bodyPr>
          <a:lstStyle>
            <a:lvl1pPr algn="l" defTabSz="685800" rtl="0" eaLnBrk="1" latinLnBrk="0" hangingPunct="1">
              <a:lnSpc>
                <a:spcPct val="90000"/>
              </a:lnSpc>
              <a:spcBef>
                <a:spcPct val="0"/>
              </a:spcBef>
              <a:buNone/>
              <a:defRPr sz="2000" kern="1200">
                <a:solidFill>
                  <a:schemeClr val="bg1"/>
                </a:solidFill>
                <a:latin typeface="+mj-lt"/>
                <a:ea typeface="+mj-ea"/>
                <a:cs typeface="+mj-cs"/>
              </a:defRPr>
            </a:lvl1pPr>
          </a:lstStyle>
          <a:p>
            <a:r>
              <a:rPr lang="en-US" sz="2600" b="1" dirty="0" smtClean="0">
                <a:latin typeface="+mn-lt"/>
              </a:rPr>
              <a:t>Q&amp;A</a:t>
            </a:r>
            <a:endParaRPr lang="en-US" sz="2600" b="1" dirty="0"/>
          </a:p>
        </p:txBody>
      </p:sp>
    </p:spTree>
    <p:extLst>
      <p:ext uri="{BB962C8B-B14F-4D97-AF65-F5344CB8AC3E}">
        <p14:creationId xmlns:p14="http://schemas.microsoft.com/office/powerpoint/2010/main" val="1467772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 OF APPRENTICESHIP</a:t>
            </a:r>
            <a:br>
              <a:rPr lang="en-US" dirty="0"/>
            </a:br>
            <a:r>
              <a:rPr lang="en-US" dirty="0"/>
              <a:t>TRAINING PROVIDERS</a:t>
            </a:r>
          </a:p>
        </p:txBody>
      </p:sp>
      <p:sp>
        <p:nvSpPr>
          <p:cNvPr id="3" name="Content Placeholder 2"/>
          <p:cNvSpPr>
            <a:spLocks noGrp="1"/>
          </p:cNvSpPr>
          <p:nvPr>
            <p:ph idx="1"/>
          </p:nvPr>
        </p:nvSpPr>
        <p:spPr/>
        <p:txBody>
          <a:bodyPr/>
          <a:lstStyle/>
          <a:p>
            <a:pPr marL="0" indent="0">
              <a:buNone/>
            </a:pPr>
            <a:r>
              <a:rPr lang="en-US" dirty="0"/>
              <a:t>The </a:t>
            </a:r>
            <a:r>
              <a:rPr lang="en-US" dirty="0" smtClean="0"/>
              <a:t>application </a:t>
            </a:r>
            <a:r>
              <a:rPr lang="en-US" dirty="0"/>
              <a:t>process for entering the new register will close on 25 November 2016 at 5pm. </a:t>
            </a:r>
          </a:p>
          <a:p>
            <a:pPr marL="0" indent="0">
              <a:buNone/>
            </a:pPr>
            <a:r>
              <a:rPr lang="en-US" b="1" dirty="0"/>
              <a:t>There are three routes for application. You should apply to </a:t>
            </a:r>
            <a:r>
              <a:rPr lang="en-US" b="1" u="sng" dirty="0"/>
              <a:t>one route only </a:t>
            </a:r>
            <a:r>
              <a:rPr lang="en-US" b="1" dirty="0"/>
              <a:t>and choose the most appropriate for your needs:</a:t>
            </a:r>
          </a:p>
        </p:txBody>
      </p:sp>
      <p:sp>
        <p:nvSpPr>
          <p:cNvPr id="4" name="Rectangle 3"/>
          <p:cNvSpPr/>
          <p:nvPr/>
        </p:nvSpPr>
        <p:spPr>
          <a:xfrm>
            <a:off x="2599267" y="2650066"/>
            <a:ext cx="3708400" cy="1149519"/>
          </a:xfrm>
          <a:prstGeom prst="rect">
            <a:avLst/>
          </a:prstGeom>
          <a:solidFill>
            <a:schemeClr val="bg1"/>
          </a:solidFill>
          <a:ln w="12700" cap="rnd">
            <a:solidFill>
              <a:schemeClr val="accent2"/>
            </a:solidFill>
            <a:prstDash val="sysDot"/>
          </a:ln>
        </p:spPr>
        <p:txBody>
          <a:bodyPr lIns="120000" tIns="120000" rIns="96000" bIns="72000" anchor="t" anchorCtr="0">
            <a:noAutofit/>
          </a:bodyPr>
          <a:lstStyle/>
          <a:p>
            <a:pPr defTabSz="914377">
              <a:spcAft>
                <a:spcPts val="533"/>
              </a:spcAft>
            </a:pPr>
            <a:r>
              <a:rPr lang="en-US" sz="1400" b="1" dirty="0">
                <a:solidFill>
                  <a:srgbClr val="0088C2"/>
                </a:solidFill>
              </a:rPr>
              <a:t>Main route</a:t>
            </a:r>
          </a:p>
          <a:p>
            <a:pPr defTabSz="914377">
              <a:spcAft>
                <a:spcPts val="533"/>
              </a:spcAft>
            </a:pPr>
            <a:r>
              <a:rPr lang="en-US" sz="1400" dirty="0">
                <a:solidFill>
                  <a:srgbClr val="646363"/>
                </a:solidFill>
              </a:rPr>
              <a:t>Eligible for selection by </a:t>
            </a:r>
            <a:r>
              <a:rPr lang="en-US" sz="1400" dirty="0" smtClean="0">
                <a:solidFill>
                  <a:srgbClr val="646363"/>
                </a:solidFill>
              </a:rPr>
              <a:t>levied employers</a:t>
            </a:r>
            <a:r>
              <a:rPr lang="en-US" sz="1400" dirty="0">
                <a:solidFill>
                  <a:srgbClr val="646363"/>
                </a:solidFill>
              </a:rPr>
              <a:t>, </a:t>
            </a:r>
            <a:r>
              <a:rPr lang="en-US" sz="1400" dirty="0" smtClean="0">
                <a:solidFill>
                  <a:srgbClr val="646363"/>
                </a:solidFill>
              </a:rPr>
              <a:t>or </a:t>
            </a:r>
            <a:r>
              <a:rPr lang="en-US" sz="1400" dirty="0">
                <a:solidFill>
                  <a:srgbClr val="646363"/>
                </a:solidFill>
              </a:rPr>
              <a:t>selection by </a:t>
            </a:r>
            <a:r>
              <a:rPr lang="en-US" sz="1400" dirty="0" smtClean="0">
                <a:solidFill>
                  <a:srgbClr val="646363"/>
                </a:solidFill>
              </a:rPr>
              <a:t>another main </a:t>
            </a:r>
            <a:r>
              <a:rPr lang="en-US" sz="1400" dirty="0">
                <a:solidFill>
                  <a:srgbClr val="646363"/>
                </a:solidFill>
              </a:rPr>
              <a:t>provider to </a:t>
            </a:r>
            <a:r>
              <a:rPr lang="en-US" sz="1400" dirty="0" smtClean="0">
                <a:solidFill>
                  <a:srgbClr val="646363"/>
                </a:solidFill>
              </a:rPr>
              <a:t>work </a:t>
            </a:r>
            <a:r>
              <a:rPr lang="en-US" sz="1400" dirty="0">
                <a:solidFill>
                  <a:srgbClr val="646363"/>
                </a:solidFill>
              </a:rPr>
              <a:t>as </a:t>
            </a:r>
            <a:r>
              <a:rPr lang="en-US" sz="1400" dirty="0" smtClean="0">
                <a:solidFill>
                  <a:srgbClr val="646363"/>
                </a:solidFill>
              </a:rPr>
              <a:t>a subcontractor</a:t>
            </a:r>
            <a:r>
              <a:rPr lang="en-US" sz="1400" dirty="0">
                <a:solidFill>
                  <a:srgbClr val="646363"/>
                </a:solidFill>
              </a:rPr>
              <a:t>.</a:t>
            </a:r>
          </a:p>
        </p:txBody>
      </p:sp>
      <p:sp>
        <p:nvSpPr>
          <p:cNvPr id="5" name="Rectangle 4"/>
          <p:cNvSpPr/>
          <p:nvPr/>
        </p:nvSpPr>
        <p:spPr>
          <a:xfrm>
            <a:off x="374565" y="2650066"/>
            <a:ext cx="1959122" cy="2226734"/>
          </a:xfrm>
          <a:prstGeom prst="rect">
            <a:avLst/>
          </a:prstGeom>
          <a:solidFill>
            <a:schemeClr val="bg1"/>
          </a:solidFill>
          <a:ln w="12700" cap="rnd">
            <a:solidFill>
              <a:schemeClr val="accent2"/>
            </a:solidFill>
            <a:prstDash val="sysDot"/>
          </a:ln>
        </p:spPr>
        <p:txBody>
          <a:bodyPr lIns="120000" tIns="120000" rIns="96000" bIns="72000" anchor="t" anchorCtr="0">
            <a:noAutofit/>
          </a:bodyPr>
          <a:lstStyle/>
          <a:p>
            <a:pPr defTabSz="914377">
              <a:spcAft>
                <a:spcPts val="533"/>
              </a:spcAft>
            </a:pPr>
            <a:r>
              <a:rPr lang="en-US" sz="1400" b="1" dirty="0">
                <a:solidFill>
                  <a:srgbClr val="0088C2"/>
                </a:solidFill>
              </a:rPr>
              <a:t>Supporting route</a:t>
            </a:r>
            <a:endParaRPr lang="en-US" sz="1400" dirty="0">
              <a:solidFill>
                <a:srgbClr val="0088C2"/>
              </a:solidFill>
            </a:endParaRPr>
          </a:p>
          <a:p>
            <a:pPr defTabSz="914377">
              <a:spcAft>
                <a:spcPts val="533"/>
              </a:spcAft>
            </a:pPr>
            <a:r>
              <a:rPr lang="en-US" sz="1400" dirty="0">
                <a:solidFill>
                  <a:srgbClr val="646363"/>
                </a:solidFill>
              </a:rPr>
              <a:t>Entry route to the apprenticeship market </a:t>
            </a:r>
            <a:r>
              <a:rPr lang="en-US" sz="1400" dirty="0" smtClean="0">
                <a:solidFill>
                  <a:srgbClr val="646363"/>
                </a:solidFill>
              </a:rPr>
              <a:t>for </a:t>
            </a:r>
            <a:r>
              <a:rPr lang="en-GB" sz="1400" dirty="0" smtClean="0">
                <a:solidFill>
                  <a:srgbClr val="646363"/>
                </a:solidFill>
              </a:rPr>
              <a:t>organisations</a:t>
            </a:r>
            <a:r>
              <a:rPr lang="en-US" sz="1400" dirty="0" smtClean="0">
                <a:solidFill>
                  <a:srgbClr val="646363"/>
                </a:solidFill>
              </a:rPr>
              <a:t> </a:t>
            </a:r>
            <a:r>
              <a:rPr lang="en-US" sz="1400" dirty="0">
                <a:solidFill>
                  <a:srgbClr val="646363"/>
                </a:solidFill>
              </a:rPr>
              <a:t>that </a:t>
            </a:r>
            <a:br>
              <a:rPr lang="en-US" sz="1400" dirty="0">
                <a:solidFill>
                  <a:srgbClr val="646363"/>
                </a:solidFill>
              </a:rPr>
            </a:br>
            <a:r>
              <a:rPr lang="en-US" sz="1400" dirty="0">
                <a:solidFill>
                  <a:srgbClr val="646363"/>
                </a:solidFill>
              </a:rPr>
              <a:t>offer a </a:t>
            </a:r>
            <a:r>
              <a:rPr lang="en-US" sz="1400" dirty="0" smtClean="0">
                <a:solidFill>
                  <a:srgbClr val="646363"/>
                </a:solidFill>
              </a:rPr>
              <a:t>specialism</a:t>
            </a:r>
            <a:r>
              <a:rPr lang="en-US" sz="1400" dirty="0">
                <a:solidFill>
                  <a:srgbClr val="646363"/>
                </a:solidFill>
              </a:rPr>
              <a:t> </a:t>
            </a:r>
            <a:r>
              <a:rPr lang="en-US" sz="1400" dirty="0" smtClean="0">
                <a:solidFill>
                  <a:srgbClr val="646363"/>
                </a:solidFill>
              </a:rPr>
              <a:t>or </a:t>
            </a:r>
            <a:r>
              <a:rPr lang="en-US" sz="1400" dirty="0">
                <a:solidFill>
                  <a:srgbClr val="646363"/>
                </a:solidFill>
              </a:rPr>
              <a:t>providers who only </a:t>
            </a:r>
            <a:r>
              <a:rPr lang="en-US" sz="1400" dirty="0" smtClean="0">
                <a:solidFill>
                  <a:srgbClr val="646363"/>
                </a:solidFill>
              </a:rPr>
              <a:t>wish, or have the capacity, </a:t>
            </a:r>
            <a:r>
              <a:rPr lang="en-US" sz="1400" dirty="0">
                <a:solidFill>
                  <a:srgbClr val="646363"/>
                </a:solidFill>
              </a:rPr>
              <a:t>to deliver as a </a:t>
            </a:r>
            <a:r>
              <a:rPr lang="en-US" sz="1400" dirty="0" smtClean="0">
                <a:solidFill>
                  <a:srgbClr val="646363"/>
                </a:solidFill>
              </a:rPr>
              <a:t>sub-contractor</a:t>
            </a:r>
            <a:r>
              <a:rPr lang="en-US" sz="1400" dirty="0">
                <a:solidFill>
                  <a:srgbClr val="646363"/>
                </a:solidFill>
              </a:rPr>
              <a:t>.</a:t>
            </a:r>
          </a:p>
        </p:txBody>
      </p:sp>
      <p:sp>
        <p:nvSpPr>
          <p:cNvPr id="6" name="Rectangle 5"/>
          <p:cNvSpPr/>
          <p:nvPr/>
        </p:nvSpPr>
        <p:spPr>
          <a:xfrm>
            <a:off x="6568532" y="2650066"/>
            <a:ext cx="2306030" cy="2226735"/>
          </a:xfrm>
          <a:prstGeom prst="rect">
            <a:avLst/>
          </a:prstGeom>
          <a:solidFill>
            <a:schemeClr val="bg1"/>
          </a:solidFill>
          <a:ln w="12700" cap="rnd">
            <a:solidFill>
              <a:schemeClr val="accent2"/>
            </a:solidFill>
            <a:prstDash val="sysDot"/>
          </a:ln>
        </p:spPr>
        <p:txBody>
          <a:bodyPr lIns="120000" tIns="120000" rIns="96000" bIns="72000" anchor="t" anchorCtr="0">
            <a:noAutofit/>
          </a:bodyPr>
          <a:lstStyle/>
          <a:p>
            <a:pPr defTabSz="914377">
              <a:spcAft>
                <a:spcPts val="533"/>
              </a:spcAft>
            </a:pPr>
            <a:r>
              <a:rPr lang="en-US" sz="1400" b="1" dirty="0">
                <a:solidFill>
                  <a:srgbClr val="0088C2"/>
                </a:solidFill>
              </a:rPr>
              <a:t>Employer-provider route</a:t>
            </a:r>
          </a:p>
          <a:p>
            <a:pPr defTabSz="914377">
              <a:spcAft>
                <a:spcPts val="533"/>
              </a:spcAft>
            </a:pPr>
            <a:r>
              <a:rPr lang="en-US" sz="1400" dirty="0">
                <a:solidFill>
                  <a:srgbClr val="646363"/>
                </a:solidFill>
              </a:rPr>
              <a:t>Employers who want to </a:t>
            </a:r>
            <a:r>
              <a:rPr lang="en-US" sz="1400" dirty="0" smtClean="0">
                <a:solidFill>
                  <a:srgbClr val="646363"/>
                </a:solidFill>
              </a:rPr>
              <a:t>deliver apps </a:t>
            </a:r>
            <a:r>
              <a:rPr lang="en-US" sz="1400" dirty="0">
                <a:solidFill>
                  <a:srgbClr val="646363"/>
                </a:solidFill>
              </a:rPr>
              <a:t>to their </a:t>
            </a:r>
            <a:r>
              <a:rPr lang="en-US" sz="1400" dirty="0" smtClean="0">
                <a:solidFill>
                  <a:srgbClr val="646363"/>
                </a:solidFill>
              </a:rPr>
              <a:t>own </a:t>
            </a:r>
            <a:r>
              <a:rPr lang="en-US" sz="1400" dirty="0">
                <a:solidFill>
                  <a:srgbClr val="646363"/>
                </a:solidFill>
              </a:rPr>
              <a:t>staff. They will have the flexibility to lead their own </a:t>
            </a:r>
            <a:r>
              <a:rPr lang="en-GB" sz="1400" dirty="0" smtClean="0">
                <a:solidFill>
                  <a:srgbClr val="646363"/>
                </a:solidFill>
              </a:rPr>
              <a:t>programme</a:t>
            </a:r>
            <a:r>
              <a:rPr lang="en-US" sz="1400" dirty="0" smtClean="0">
                <a:solidFill>
                  <a:srgbClr val="646363"/>
                </a:solidFill>
              </a:rPr>
              <a:t>, </a:t>
            </a:r>
            <a:r>
              <a:rPr lang="en-US" sz="1400" dirty="0">
                <a:solidFill>
                  <a:srgbClr val="646363"/>
                </a:solidFill>
              </a:rPr>
              <a:t>or act </a:t>
            </a:r>
            <a:br>
              <a:rPr lang="en-US" sz="1400" dirty="0">
                <a:solidFill>
                  <a:srgbClr val="646363"/>
                </a:solidFill>
              </a:rPr>
            </a:br>
            <a:r>
              <a:rPr lang="en-US" sz="1400" dirty="0">
                <a:solidFill>
                  <a:srgbClr val="646363"/>
                </a:solidFill>
              </a:rPr>
              <a:t>as a </a:t>
            </a:r>
            <a:r>
              <a:rPr lang="en-US" sz="1400" dirty="0" smtClean="0">
                <a:solidFill>
                  <a:srgbClr val="646363"/>
                </a:solidFill>
              </a:rPr>
              <a:t>sub-contractor </a:t>
            </a:r>
            <a:r>
              <a:rPr lang="en-US" sz="1400" dirty="0">
                <a:solidFill>
                  <a:srgbClr val="646363"/>
                </a:solidFill>
              </a:rPr>
              <a:t>to their appointed main provider.</a:t>
            </a:r>
          </a:p>
        </p:txBody>
      </p:sp>
      <p:sp>
        <p:nvSpPr>
          <p:cNvPr id="7" name="Oval 6"/>
          <p:cNvSpPr>
            <a:spLocks noChangeAspect="1"/>
          </p:cNvSpPr>
          <p:nvPr/>
        </p:nvSpPr>
        <p:spPr>
          <a:xfrm>
            <a:off x="3259676" y="4241954"/>
            <a:ext cx="2181818" cy="21818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48000" bIns="62400" rtlCol="0" anchor="t" anchorCtr="0"/>
          <a:lstStyle/>
          <a:p>
            <a:pPr algn="ctr" defTabSz="914377"/>
            <a:r>
              <a:rPr lang="en-US" sz="2400" b="1" dirty="0">
                <a:solidFill>
                  <a:srgbClr val="FFFFFF"/>
                </a:solidFill>
              </a:rPr>
              <a:t>RoATP</a:t>
            </a:r>
            <a:endParaRPr lang="en-US" sz="2400" dirty="0">
              <a:solidFill>
                <a:srgbClr val="FFFFFF"/>
              </a:solidFill>
            </a:endParaRPr>
          </a:p>
        </p:txBody>
      </p:sp>
      <p:cxnSp>
        <p:nvCxnSpPr>
          <p:cNvPr id="9" name="Straight Arrow Connector 8"/>
          <p:cNvCxnSpPr/>
          <p:nvPr/>
        </p:nvCxnSpPr>
        <p:spPr>
          <a:xfrm>
            <a:off x="2337325" y="4566244"/>
            <a:ext cx="1057808" cy="0"/>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34000" y="4566244"/>
            <a:ext cx="1240008" cy="0"/>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52773" y="3799585"/>
            <a:ext cx="1650" cy="360663"/>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0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1+#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ROUTE </a:t>
            </a:r>
            <a:br>
              <a:rPr lang="en-US" dirty="0" smtClean="0"/>
            </a:br>
            <a:r>
              <a:rPr lang="en-US" dirty="0" smtClean="0"/>
              <a:t>IS RIGHT FOR YOU?</a:t>
            </a:r>
            <a:endParaRPr lang="en-US" dirty="0"/>
          </a:p>
        </p:txBody>
      </p:sp>
      <p:sp>
        <p:nvSpPr>
          <p:cNvPr id="3" name="Content Placeholder 2"/>
          <p:cNvSpPr>
            <a:spLocks noGrp="1"/>
          </p:cNvSpPr>
          <p:nvPr>
            <p:ph idx="1"/>
          </p:nvPr>
        </p:nvSpPr>
        <p:spPr>
          <a:xfrm>
            <a:off x="358775" y="1439333"/>
            <a:ext cx="8426450" cy="3327929"/>
          </a:xfrm>
        </p:spPr>
        <p:txBody>
          <a:bodyPr/>
          <a:lstStyle/>
          <a:p>
            <a:pPr marL="0" indent="0">
              <a:buNone/>
            </a:pPr>
            <a:r>
              <a:rPr lang="en-US" b="1" dirty="0" smtClean="0"/>
              <a:t>Main Provider Route:</a:t>
            </a:r>
            <a:endParaRPr lang="en-US" dirty="0" smtClean="0"/>
          </a:p>
          <a:p>
            <a:r>
              <a:rPr lang="en-US" dirty="0" err="1"/>
              <a:t>Organisations</a:t>
            </a:r>
            <a:r>
              <a:rPr lang="en-US" dirty="0"/>
              <a:t> that deliver directly to employers.</a:t>
            </a:r>
          </a:p>
          <a:p>
            <a:r>
              <a:rPr lang="en-US" dirty="0"/>
              <a:t>Levied employers that want to deliver to their own staff, </a:t>
            </a:r>
            <a:r>
              <a:rPr lang="en-US" dirty="0" err="1"/>
              <a:t>organisations</a:t>
            </a:r>
            <a:r>
              <a:rPr lang="en-US" dirty="0"/>
              <a:t> in their supply </a:t>
            </a:r>
            <a:r>
              <a:rPr lang="en-US" dirty="0" smtClean="0"/>
              <a:t>chain </a:t>
            </a:r>
            <a:r>
              <a:rPr lang="en-US" dirty="0"/>
              <a:t>or other </a:t>
            </a:r>
            <a:r>
              <a:rPr lang="en-US" dirty="0" err="1"/>
              <a:t>organisations</a:t>
            </a:r>
            <a:r>
              <a:rPr lang="en-US" dirty="0"/>
              <a:t>.				</a:t>
            </a:r>
          </a:p>
          <a:p>
            <a:r>
              <a:rPr lang="en-US" dirty="0" err="1"/>
              <a:t>Organisations</a:t>
            </a:r>
            <a:r>
              <a:rPr lang="en-US" dirty="0"/>
              <a:t> that wish to deliver to non-levied employers via a procured contract with </a:t>
            </a:r>
            <a:r>
              <a:rPr lang="en-US" dirty="0" smtClean="0"/>
              <a:t/>
            </a:r>
            <a:br>
              <a:rPr lang="en-US" dirty="0" smtClean="0"/>
            </a:br>
            <a:r>
              <a:rPr lang="en-US" dirty="0" smtClean="0"/>
              <a:t>the </a:t>
            </a:r>
            <a:r>
              <a:rPr lang="en-US" dirty="0"/>
              <a:t>Skills Funding Agency (SFA) (current Invitation to Tender (ITT)).</a:t>
            </a:r>
          </a:p>
          <a:p>
            <a:r>
              <a:rPr lang="en-US" dirty="0" err="1"/>
              <a:t>Organisations</a:t>
            </a:r>
            <a:r>
              <a:rPr lang="en-US" dirty="0"/>
              <a:t> who have the capacity to deliver a substantial part of their </a:t>
            </a:r>
            <a:r>
              <a:rPr lang="en-US" dirty="0" smtClean="0"/>
              <a:t/>
            </a:r>
            <a:br>
              <a:rPr lang="en-US" dirty="0" smtClean="0"/>
            </a:br>
            <a:r>
              <a:rPr lang="en-US" dirty="0" smtClean="0"/>
              <a:t>apprenticeship </a:t>
            </a:r>
            <a:r>
              <a:rPr lang="en-US" dirty="0"/>
              <a:t>offer</a:t>
            </a:r>
            <a:r>
              <a:rPr lang="en-US" dirty="0" smtClean="0"/>
              <a:t>.</a:t>
            </a:r>
          </a:p>
          <a:p>
            <a:pPr marL="0" indent="0">
              <a:buNone/>
            </a:pPr>
            <a:r>
              <a:rPr lang="en-US" dirty="0"/>
              <a:t>There are extensive due diligence requirements for any main provider considering </a:t>
            </a:r>
            <a:r>
              <a:rPr lang="en-US" dirty="0" smtClean="0"/>
              <a:t/>
            </a:r>
            <a:br>
              <a:rPr lang="en-US" dirty="0" smtClean="0"/>
            </a:br>
            <a:r>
              <a:rPr lang="en-US" dirty="0" smtClean="0"/>
              <a:t>sub-contracting </a:t>
            </a:r>
            <a:r>
              <a:rPr lang="en-US" dirty="0"/>
              <a:t>to other providers. </a:t>
            </a:r>
          </a:p>
          <a:p>
            <a:endParaRPr lang="en-US" dirty="0"/>
          </a:p>
        </p:txBody>
      </p:sp>
    </p:spTree>
    <p:extLst>
      <p:ext uri="{BB962C8B-B14F-4D97-AF65-F5344CB8AC3E}">
        <p14:creationId xmlns:p14="http://schemas.microsoft.com/office/powerpoint/2010/main" val="1321526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ROUTE </a:t>
            </a:r>
            <a:br>
              <a:rPr lang="en-US" dirty="0" smtClean="0"/>
            </a:br>
            <a:r>
              <a:rPr lang="en-US" dirty="0" smtClean="0"/>
              <a:t>IS RIGHT FOR YOU?</a:t>
            </a:r>
            <a:endParaRPr lang="en-US" dirty="0"/>
          </a:p>
        </p:txBody>
      </p:sp>
      <p:sp>
        <p:nvSpPr>
          <p:cNvPr id="3" name="Content Placeholder 2"/>
          <p:cNvSpPr>
            <a:spLocks noGrp="1"/>
          </p:cNvSpPr>
          <p:nvPr>
            <p:ph idx="1"/>
          </p:nvPr>
        </p:nvSpPr>
        <p:spPr>
          <a:xfrm>
            <a:off x="358775" y="1439332"/>
            <a:ext cx="7218892" cy="3327929"/>
          </a:xfrm>
        </p:spPr>
        <p:txBody>
          <a:bodyPr/>
          <a:lstStyle/>
          <a:p>
            <a:pPr marL="0" indent="0">
              <a:buNone/>
            </a:pPr>
            <a:r>
              <a:rPr lang="en-US" b="1" dirty="0" smtClean="0"/>
              <a:t>Supporting Provider Route:</a:t>
            </a:r>
            <a:endParaRPr lang="en-US" dirty="0" smtClean="0"/>
          </a:p>
          <a:p>
            <a:r>
              <a:rPr lang="en-US" dirty="0" err="1"/>
              <a:t>Organisations</a:t>
            </a:r>
            <a:r>
              <a:rPr lang="en-US" dirty="0"/>
              <a:t> who wish to deliver as a sub-contractor only.</a:t>
            </a:r>
          </a:p>
          <a:p>
            <a:r>
              <a:rPr lang="en-US" dirty="0"/>
              <a:t>Don’t have the capacity to act as a main provider.</a:t>
            </a:r>
          </a:p>
          <a:p>
            <a:r>
              <a:rPr lang="en-US" dirty="0"/>
              <a:t>Used as an entry route to the market.</a:t>
            </a:r>
          </a:p>
          <a:p>
            <a:endParaRPr lang="en-US" dirty="0"/>
          </a:p>
          <a:p>
            <a:pPr marL="0" indent="0">
              <a:buNone/>
            </a:pPr>
            <a:r>
              <a:rPr lang="en-US" dirty="0"/>
              <a:t>Providers that apply to this route:</a:t>
            </a:r>
          </a:p>
          <a:p>
            <a:r>
              <a:rPr lang="en-US" dirty="0"/>
              <a:t>Cannot deliver more than £500k across their cumulative sub-contracts.</a:t>
            </a:r>
          </a:p>
          <a:p>
            <a:r>
              <a:rPr lang="en-US" dirty="0"/>
              <a:t>Must deliver apprenticeships to employers via a main provider (not directly).</a:t>
            </a:r>
          </a:p>
          <a:p>
            <a:endParaRPr lang="en-US" dirty="0"/>
          </a:p>
        </p:txBody>
      </p:sp>
    </p:spTree>
    <p:extLst>
      <p:ext uri="{BB962C8B-B14F-4D97-AF65-F5344CB8AC3E}">
        <p14:creationId xmlns:p14="http://schemas.microsoft.com/office/powerpoint/2010/main" val="972188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ROUTE </a:t>
            </a:r>
            <a:br>
              <a:rPr lang="en-US" dirty="0" smtClean="0"/>
            </a:br>
            <a:r>
              <a:rPr lang="en-US" dirty="0" smtClean="0"/>
              <a:t>IS RIGHT FOR YOU?</a:t>
            </a:r>
            <a:endParaRPr lang="en-US" dirty="0"/>
          </a:p>
        </p:txBody>
      </p:sp>
      <p:sp>
        <p:nvSpPr>
          <p:cNvPr id="3" name="Content Placeholder 2"/>
          <p:cNvSpPr>
            <a:spLocks noGrp="1"/>
          </p:cNvSpPr>
          <p:nvPr>
            <p:ph idx="1"/>
          </p:nvPr>
        </p:nvSpPr>
        <p:spPr>
          <a:xfrm>
            <a:off x="358775" y="1439333"/>
            <a:ext cx="8426450" cy="3327929"/>
          </a:xfrm>
        </p:spPr>
        <p:txBody>
          <a:bodyPr/>
          <a:lstStyle/>
          <a:p>
            <a:pPr marL="0" indent="0">
              <a:buNone/>
            </a:pPr>
            <a:r>
              <a:rPr lang="en-US" b="1" dirty="0" smtClean="0"/>
              <a:t>Employer Provider Route:</a:t>
            </a:r>
            <a:endParaRPr lang="en-US" dirty="0" smtClean="0"/>
          </a:p>
          <a:p>
            <a:pPr marL="0" indent="0">
              <a:buNone/>
            </a:pPr>
            <a:r>
              <a:rPr lang="en-US" dirty="0"/>
              <a:t>For levy paying employers who wish to:</a:t>
            </a:r>
          </a:p>
          <a:p>
            <a:pPr lvl="1">
              <a:buFont typeface="Arial" charset="0"/>
              <a:buChar char="•"/>
            </a:pPr>
            <a:r>
              <a:rPr lang="en-US" sz="1600" dirty="0" smtClean="0"/>
              <a:t>Deliver </a:t>
            </a:r>
            <a:r>
              <a:rPr lang="en-US" sz="1600" dirty="0"/>
              <a:t>apprenticeship to their own staff.</a:t>
            </a:r>
          </a:p>
          <a:p>
            <a:pPr lvl="1">
              <a:buFont typeface="Arial" charset="0"/>
              <a:buChar char="•"/>
            </a:pPr>
            <a:r>
              <a:rPr lang="en-US" sz="1600" dirty="0"/>
              <a:t>Act as a sub-contractor to a main provider to deliver to their own staff.</a:t>
            </a:r>
          </a:p>
          <a:p>
            <a:endParaRPr lang="en-US" dirty="0"/>
          </a:p>
          <a:p>
            <a:r>
              <a:rPr lang="en-US" dirty="0"/>
              <a:t>Employer providers cannot deliver outside of their </a:t>
            </a:r>
            <a:r>
              <a:rPr lang="en-US" dirty="0" err="1"/>
              <a:t>organisation</a:t>
            </a:r>
            <a:r>
              <a:rPr lang="en-US" dirty="0"/>
              <a:t>, e.g. to a </a:t>
            </a:r>
            <a:r>
              <a:rPr lang="en-US" dirty="0" smtClean="0"/>
              <a:t>company</a:t>
            </a:r>
            <a:br>
              <a:rPr lang="en-US" dirty="0" smtClean="0"/>
            </a:br>
            <a:r>
              <a:rPr lang="en-US" dirty="0" smtClean="0"/>
              <a:t>in their </a:t>
            </a:r>
            <a:r>
              <a:rPr lang="en-US" dirty="0"/>
              <a:t>supply chain. </a:t>
            </a:r>
          </a:p>
          <a:p>
            <a:r>
              <a:rPr lang="en-US" dirty="0"/>
              <a:t>Will not be included on the Digital Apprenticeship Service Search Tool.</a:t>
            </a:r>
          </a:p>
          <a:p>
            <a:r>
              <a:rPr lang="en-US" dirty="0"/>
              <a:t>Will be inspected by </a:t>
            </a:r>
            <a:r>
              <a:rPr lang="en-US" dirty="0" err="1"/>
              <a:t>Ofsted</a:t>
            </a:r>
            <a:r>
              <a:rPr lang="en-US" dirty="0"/>
              <a:t>.</a:t>
            </a:r>
          </a:p>
          <a:p>
            <a:r>
              <a:rPr lang="en-US" dirty="0"/>
              <a:t>Will need to make data returns to the SFA and maintain evidence for SFA audits.</a:t>
            </a:r>
          </a:p>
          <a:p>
            <a:endParaRPr lang="en-US" dirty="0"/>
          </a:p>
          <a:p>
            <a:endParaRPr lang="en-US" dirty="0"/>
          </a:p>
          <a:p>
            <a:endParaRPr lang="en-US" dirty="0"/>
          </a:p>
        </p:txBody>
      </p:sp>
    </p:spTree>
    <p:extLst>
      <p:ext uri="{BB962C8B-B14F-4D97-AF65-F5344CB8AC3E}">
        <p14:creationId xmlns:p14="http://schemas.microsoft.com/office/powerpoint/2010/main" val="1880460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NOT </a:t>
            </a:r>
            <a:br>
              <a:rPr lang="en-US" dirty="0" smtClean="0"/>
            </a:br>
            <a:r>
              <a:rPr lang="en-US" dirty="0" smtClean="0"/>
              <a:t>TO APPLY</a:t>
            </a:r>
            <a:endParaRPr lang="en-US" dirty="0"/>
          </a:p>
        </p:txBody>
      </p:sp>
      <p:sp>
        <p:nvSpPr>
          <p:cNvPr id="3" name="Content Placeholder 2"/>
          <p:cNvSpPr>
            <a:spLocks noGrp="1"/>
          </p:cNvSpPr>
          <p:nvPr>
            <p:ph idx="1"/>
          </p:nvPr>
        </p:nvSpPr>
        <p:spPr>
          <a:xfrm>
            <a:off x="358775" y="1439333"/>
            <a:ext cx="6304492" cy="3327929"/>
          </a:xfrm>
        </p:spPr>
        <p:txBody>
          <a:bodyPr/>
          <a:lstStyle/>
          <a:p>
            <a:r>
              <a:rPr lang="en-GB" dirty="0"/>
              <a:t>You do not intend to deliver apprenticeships.</a:t>
            </a:r>
          </a:p>
          <a:p>
            <a:r>
              <a:rPr lang="en-GB" dirty="0"/>
              <a:t>You have been trading as a business for less than three months.</a:t>
            </a:r>
          </a:p>
          <a:p>
            <a:r>
              <a:rPr lang="en-GB" dirty="0"/>
              <a:t>You have an Ofsted grade 4 for ‘delivery of apprenticeship provision’ in last three years.</a:t>
            </a:r>
          </a:p>
          <a:p>
            <a:r>
              <a:rPr lang="en-GB" dirty="0"/>
              <a:t>You have Ofsted grade 4 for ‘overall effectiveness,’ unless you have a grade 3, or above, for ‘delivery of apprenticeships.’</a:t>
            </a:r>
          </a:p>
          <a:p>
            <a:r>
              <a:rPr lang="en-GB" dirty="0"/>
              <a:t>You will deliver less than 100k of apprenticeships in the year.</a:t>
            </a:r>
          </a:p>
          <a:p>
            <a:r>
              <a:rPr lang="en-GB" dirty="0"/>
              <a:t>You have scored less than satisfactory on the Financial Health Assessment</a:t>
            </a:r>
            <a:r>
              <a:rPr lang="en-GB" dirty="0" smtClean="0"/>
              <a:t>.</a:t>
            </a:r>
            <a:endParaRPr lang="en-GB" dirty="0"/>
          </a:p>
        </p:txBody>
      </p:sp>
      <p:sp>
        <p:nvSpPr>
          <p:cNvPr id="5" name="Oval 4"/>
          <p:cNvSpPr/>
          <p:nvPr/>
        </p:nvSpPr>
        <p:spPr>
          <a:xfrm>
            <a:off x="7084485" y="3251199"/>
            <a:ext cx="1555490" cy="155549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endParaRPr lang="en-US" sz="1100" b="1" dirty="0">
              <a:solidFill>
                <a:schemeClr val="accent2"/>
              </a:solidFill>
            </a:endParaRPr>
          </a:p>
        </p:txBody>
      </p:sp>
      <p:pic>
        <p:nvPicPr>
          <p:cNvPr id="4" name="Picture 3"/>
          <p:cNvPicPr>
            <a:picLocks noChangeAspect="1"/>
          </p:cNvPicPr>
          <p:nvPr/>
        </p:nvPicPr>
        <p:blipFill>
          <a:blip r:embed="rId3"/>
          <a:stretch>
            <a:fillRect/>
          </a:stretch>
        </p:blipFill>
        <p:spPr>
          <a:xfrm>
            <a:off x="7546487" y="3609446"/>
            <a:ext cx="726797" cy="844022"/>
          </a:xfrm>
          <a:prstGeom prst="rect">
            <a:avLst/>
          </a:prstGeom>
        </p:spPr>
      </p:pic>
    </p:spTree>
    <p:extLst>
      <p:ext uri="{BB962C8B-B14F-4D97-AF65-F5344CB8AC3E}">
        <p14:creationId xmlns:p14="http://schemas.microsoft.com/office/powerpoint/2010/main" val="1803157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439333"/>
            <a:ext cx="8426450" cy="3327929"/>
          </a:xfrm>
        </p:spPr>
        <p:txBody>
          <a:bodyPr/>
          <a:lstStyle/>
          <a:p>
            <a:pPr marL="0" indent="0">
              <a:buNone/>
            </a:pPr>
            <a:r>
              <a:rPr lang="en-US" b="1" dirty="0" smtClean="0"/>
              <a:t>YOU MUST HAVE REGISTERED WITH:</a:t>
            </a:r>
            <a:endParaRPr lang="en-US" dirty="0" smtClean="0"/>
          </a:p>
          <a:p>
            <a:pPr marL="0" indent="0">
              <a:buNone/>
            </a:pPr>
            <a:endParaRPr lang="en-US" dirty="0"/>
          </a:p>
          <a:p>
            <a:r>
              <a:rPr lang="en-US" dirty="0"/>
              <a:t>The UK Register of Learning </a:t>
            </a:r>
            <a:r>
              <a:rPr lang="en-US" dirty="0" smtClean="0"/>
              <a:t>Providers</a:t>
            </a:r>
            <a:br>
              <a:rPr lang="en-US" dirty="0" smtClean="0"/>
            </a:br>
            <a:r>
              <a:rPr lang="en-US" dirty="0" smtClean="0"/>
              <a:t> </a:t>
            </a:r>
            <a:r>
              <a:rPr lang="en-US" u="sng" dirty="0" smtClean="0">
                <a:solidFill>
                  <a:schemeClr val="accent2"/>
                </a:solidFill>
              </a:rPr>
              <a:t>https</a:t>
            </a:r>
            <a:r>
              <a:rPr lang="en-US" u="sng" dirty="0">
                <a:solidFill>
                  <a:schemeClr val="accent2"/>
                </a:solidFill>
              </a:rPr>
              <a:t>://</a:t>
            </a:r>
            <a:r>
              <a:rPr lang="en-US" u="sng" dirty="0" err="1">
                <a:solidFill>
                  <a:schemeClr val="accent2"/>
                </a:solidFill>
              </a:rPr>
              <a:t>www.ukrlp.co.uk</a:t>
            </a:r>
            <a:r>
              <a:rPr lang="en-US" u="sng" dirty="0" smtClean="0">
                <a:solidFill>
                  <a:schemeClr val="accent2"/>
                </a:solidFill>
              </a:rPr>
              <a:t>/</a:t>
            </a:r>
            <a:endParaRPr lang="en-US" dirty="0"/>
          </a:p>
          <a:p>
            <a:r>
              <a:rPr lang="en-US" dirty="0"/>
              <a:t>Information Commissioners Office (ICO) for education and training</a:t>
            </a:r>
            <a:r>
              <a:rPr lang="en-US" dirty="0" smtClean="0"/>
              <a:t>.</a:t>
            </a:r>
            <a:br>
              <a:rPr lang="en-US" dirty="0" smtClean="0"/>
            </a:br>
            <a:r>
              <a:rPr lang="en-US" dirty="0" smtClean="0"/>
              <a:t> </a:t>
            </a:r>
            <a:r>
              <a:rPr lang="en-US" u="sng" dirty="0">
                <a:solidFill>
                  <a:schemeClr val="accent2"/>
                </a:solidFill>
              </a:rPr>
              <a:t>https://</a:t>
            </a:r>
            <a:r>
              <a:rPr lang="en-US" u="sng" dirty="0" err="1">
                <a:solidFill>
                  <a:schemeClr val="accent2"/>
                </a:solidFill>
              </a:rPr>
              <a:t>ico.org.uk</a:t>
            </a:r>
            <a:r>
              <a:rPr lang="en-US" u="sng" dirty="0" smtClean="0">
                <a:solidFill>
                  <a:schemeClr val="accent2"/>
                </a:solidFill>
              </a:rPr>
              <a:t>/</a:t>
            </a:r>
            <a:endParaRPr lang="en-US" dirty="0"/>
          </a:p>
          <a:p>
            <a:r>
              <a:rPr lang="en-US" dirty="0"/>
              <a:t>For an account on the Bravo E-Tendering </a:t>
            </a:r>
            <a:r>
              <a:rPr lang="en-US" dirty="0" smtClean="0"/>
              <a:t>portal</a:t>
            </a:r>
            <a:br>
              <a:rPr lang="en-US" dirty="0" smtClean="0"/>
            </a:br>
            <a:r>
              <a:rPr lang="en-US" u="sng" dirty="0" smtClean="0">
                <a:solidFill>
                  <a:schemeClr val="accent2"/>
                </a:solidFill>
              </a:rPr>
              <a:t>https</a:t>
            </a:r>
            <a:r>
              <a:rPr lang="en-US" u="sng" dirty="0">
                <a:solidFill>
                  <a:schemeClr val="accent2"/>
                </a:solidFill>
              </a:rPr>
              <a:t>://</a:t>
            </a:r>
            <a:r>
              <a:rPr lang="en-US" u="sng" dirty="0" err="1">
                <a:solidFill>
                  <a:schemeClr val="accent2"/>
                </a:solidFill>
              </a:rPr>
              <a:t>skillsfundingagency.bravosolution.co.uk</a:t>
            </a:r>
            <a:r>
              <a:rPr lang="en-US" u="sng" dirty="0">
                <a:solidFill>
                  <a:schemeClr val="accent2"/>
                </a:solidFill>
              </a:rPr>
              <a:t>/web/</a:t>
            </a:r>
            <a:r>
              <a:rPr lang="en-US" u="sng" dirty="0" err="1">
                <a:solidFill>
                  <a:schemeClr val="accent2"/>
                </a:solidFill>
              </a:rPr>
              <a:t>login.shtml</a:t>
            </a:r>
            <a:endParaRPr lang="en-US" u="sng" dirty="0">
              <a:solidFill>
                <a:schemeClr val="accent2"/>
              </a:solidFill>
            </a:endParaRPr>
          </a:p>
          <a:p>
            <a:endParaRPr lang="en-US" dirty="0"/>
          </a:p>
          <a:p>
            <a:endParaRPr lang="en-US" dirty="0"/>
          </a:p>
          <a:p>
            <a:endParaRPr lang="en-US" dirty="0"/>
          </a:p>
          <a:p>
            <a:endParaRPr lang="en-US" dirty="0"/>
          </a:p>
          <a:p>
            <a:r>
              <a:rPr lang="en-US" dirty="0" smtClean="0"/>
              <a:t> </a:t>
            </a:r>
            <a:endParaRPr lang="en-US" dirty="0"/>
          </a:p>
          <a:p>
            <a:endParaRPr lang="en-US" dirty="0"/>
          </a:p>
        </p:txBody>
      </p:sp>
      <p:sp>
        <p:nvSpPr>
          <p:cNvPr id="5" name="Oval 4"/>
          <p:cNvSpPr/>
          <p:nvPr/>
        </p:nvSpPr>
        <p:spPr>
          <a:xfrm>
            <a:off x="7084485" y="3251199"/>
            <a:ext cx="1555490" cy="1555490"/>
          </a:xfrm>
          <a:prstGeom prst="ellipse">
            <a:avLst/>
          </a:prstGeom>
          <a:solidFill>
            <a:schemeClr val="bg1"/>
          </a:solidFill>
          <a:ln w="12700" cap="rnd" cmpd="sng">
            <a:solidFill>
              <a:schemeClr val="accent2"/>
            </a:solidFill>
            <a:prstDash val="sysDot"/>
          </a:ln>
        </p:spPr>
        <p:txBody>
          <a:bodyPr wrap="none" lIns="0" tIns="0" rIns="0" bIns="0" anchor="ctr" anchorCtr="0">
            <a:noAutofit/>
          </a:bodyPr>
          <a:lstStyle/>
          <a:p>
            <a:pPr lvl="0" algn="ctr">
              <a:lnSpc>
                <a:spcPct val="90000"/>
              </a:lnSpc>
              <a:spcBef>
                <a:spcPts val="750"/>
              </a:spcBef>
              <a:buClr>
                <a:srgbClr val="0088C2"/>
              </a:buClr>
            </a:pPr>
            <a:endParaRPr lang="en-US" sz="1100" b="1" dirty="0">
              <a:solidFill>
                <a:schemeClr val="accent2"/>
              </a:solidFill>
            </a:endParaRPr>
          </a:p>
        </p:txBody>
      </p:sp>
      <p:pic>
        <p:nvPicPr>
          <p:cNvPr id="4" name="Picture 3"/>
          <p:cNvPicPr>
            <a:picLocks noChangeAspect="1"/>
          </p:cNvPicPr>
          <p:nvPr/>
        </p:nvPicPr>
        <p:blipFill>
          <a:blip r:embed="rId3"/>
          <a:stretch>
            <a:fillRect/>
          </a:stretch>
        </p:blipFill>
        <p:spPr>
          <a:xfrm>
            <a:off x="7546487" y="3609445"/>
            <a:ext cx="726797" cy="844022"/>
          </a:xfrm>
          <a:prstGeom prst="rect">
            <a:avLst/>
          </a:prstGeom>
        </p:spPr>
      </p:pic>
      <p:sp>
        <p:nvSpPr>
          <p:cNvPr id="2" name="Title 1"/>
          <p:cNvSpPr>
            <a:spLocks noGrp="1"/>
          </p:cNvSpPr>
          <p:nvPr>
            <p:ph type="title"/>
          </p:nvPr>
        </p:nvSpPr>
        <p:spPr/>
        <p:txBody>
          <a:bodyPr/>
          <a:lstStyle/>
          <a:p>
            <a:r>
              <a:rPr lang="en-GB" dirty="0"/>
              <a:t>BEFORE YOU APPLY </a:t>
            </a:r>
            <a:r>
              <a:rPr lang="en-GB" dirty="0" smtClean="0"/>
              <a:t/>
            </a:r>
            <a:br>
              <a:rPr lang="en-GB" dirty="0" smtClean="0"/>
            </a:br>
            <a:r>
              <a:rPr lang="en-GB" dirty="0" smtClean="0"/>
              <a:t>TO </a:t>
            </a:r>
            <a:r>
              <a:rPr lang="en-GB" dirty="0"/>
              <a:t>THE REGISTER</a:t>
            </a:r>
            <a:endParaRPr lang="en-US" dirty="0"/>
          </a:p>
        </p:txBody>
      </p:sp>
    </p:spTree>
    <p:extLst>
      <p:ext uri="{BB962C8B-B14F-4D97-AF65-F5344CB8AC3E}">
        <p14:creationId xmlns:p14="http://schemas.microsoft.com/office/powerpoint/2010/main" val="837965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t>
            </a:r>
            <a:br>
              <a:rPr lang="en-US" dirty="0" smtClean="0"/>
            </a:br>
            <a:r>
              <a:rPr lang="en-US" dirty="0" smtClean="0"/>
              <a:t>DOCUMENTS</a:t>
            </a:r>
            <a:endParaRPr lang="en-US" dirty="0"/>
          </a:p>
        </p:txBody>
      </p:sp>
      <p:sp>
        <p:nvSpPr>
          <p:cNvPr id="4" name="Rectangle 3"/>
          <p:cNvSpPr/>
          <p:nvPr/>
        </p:nvSpPr>
        <p:spPr>
          <a:xfrm>
            <a:off x="3539065" y="1736571"/>
            <a:ext cx="5073961" cy="938895"/>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r>
              <a:rPr lang="en-GB" sz="1600" dirty="0">
                <a:hlinkClick r:id="rId3"/>
              </a:rPr>
              <a:t>https://www.gov.uk/government/publications/register-of-apprenticeship-training-providers-e-tendering-portal-guidance</a:t>
            </a:r>
            <a:endParaRPr lang="en-GB" sz="1600" dirty="0"/>
          </a:p>
        </p:txBody>
      </p:sp>
      <p:sp>
        <p:nvSpPr>
          <p:cNvPr id="5" name="Rectangle 4"/>
          <p:cNvSpPr/>
          <p:nvPr/>
        </p:nvSpPr>
        <p:spPr>
          <a:xfrm>
            <a:off x="3539066" y="3042543"/>
            <a:ext cx="5073961" cy="423334"/>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pPr>
              <a:spcAft>
                <a:spcPts val="400"/>
              </a:spcAft>
            </a:pPr>
            <a:r>
              <a:rPr lang="en-US" sz="1600" dirty="0">
                <a:solidFill>
                  <a:schemeClr val="accent2"/>
                </a:solidFill>
              </a:rPr>
              <a:t>Includes support information for accessing the </a:t>
            </a:r>
            <a:r>
              <a:rPr lang="en-US" sz="1600" dirty="0" err="1" smtClean="0">
                <a:solidFill>
                  <a:schemeClr val="accent2"/>
                </a:solidFill>
              </a:rPr>
              <a:t>RoATP</a:t>
            </a:r>
            <a:endParaRPr lang="en-US" sz="1600" dirty="0">
              <a:solidFill>
                <a:schemeClr val="accent2"/>
              </a:solidFill>
            </a:endParaRPr>
          </a:p>
        </p:txBody>
      </p:sp>
      <p:sp>
        <p:nvSpPr>
          <p:cNvPr id="6" name="Rectangle 5"/>
          <p:cNvSpPr/>
          <p:nvPr/>
        </p:nvSpPr>
        <p:spPr>
          <a:xfrm>
            <a:off x="3533399" y="3813010"/>
            <a:ext cx="5085292" cy="685799"/>
          </a:xfrm>
          <a:prstGeom prst="rect">
            <a:avLst/>
          </a:prstGeom>
          <a:solidFill>
            <a:schemeClr val="bg1"/>
          </a:solidFill>
          <a:ln w="12700" cap="rnd">
            <a:solidFill>
              <a:schemeClr val="accent2"/>
            </a:solidFill>
            <a:prstDash val="sysDot"/>
          </a:ln>
        </p:spPr>
        <p:txBody>
          <a:bodyPr lIns="90000" tIns="90000" rIns="72000" bIns="54000" anchor="t" anchorCtr="0">
            <a:noAutofit/>
          </a:bodyPr>
          <a:lstStyle/>
          <a:p>
            <a:pPr>
              <a:spcAft>
                <a:spcPts val="400"/>
              </a:spcAft>
            </a:pPr>
            <a:r>
              <a:rPr lang="en-US" sz="1600" dirty="0">
                <a:solidFill>
                  <a:schemeClr val="accent2"/>
                </a:solidFill>
              </a:rPr>
              <a:t>Also for accessing the Invitation to Tender (ITT) </a:t>
            </a:r>
            <a:r>
              <a:rPr lang="en-US" sz="1600" dirty="0" smtClean="0">
                <a:solidFill>
                  <a:schemeClr val="accent2"/>
                </a:solidFill>
              </a:rPr>
              <a:t/>
            </a:r>
            <a:br>
              <a:rPr lang="en-US" sz="1600" dirty="0" smtClean="0">
                <a:solidFill>
                  <a:schemeClr val="accent2"/>
                </a:solidFill>
              </a:rPr>
            </a:br>
            <a:r>
              <a:rPr lang="en-US" sz="1600" dirty="0" smtClean="0">
                <a:solidFill>
                  <a:schemeClr val="accent2"/>
                </a:solidFill>
              </a:rPr>
              <a:t>for non-levy </a:t>
            </a:r>
            <a:r>
              <a:rPr lang="en-US" sz="1600" dirty="0">
                <a:solidFill>
                  <a:schemeClr val="accent2"/>
                </a:solidFill>
              </a:rPr>
              <a:t>paying SFA contracts</a:t>
            </a:r>
          </a:p>
        </p:txBody>
      </p:sp>
      <p:pic>
        <p:nvPicPr>
          <p:cNvPr id="12" name="Content Placeholder 4"/>
          <p:cNvPicPr>
            <a:picLocks noChangeAspect="1"/>
          </p:cNvPicPr>
          <p:nvPr/>
        </p:nvPicPr>
        <p:blipFill rotWithShape="1">
          <a:blip r:embed="rId4"/>
          <a:srcRect l="34844" t="11242" r="36030" b="15491"/>
          <a:stretch/>
        </p:blipFill>
        <p:spPr>
          <a:xfrm>
            <a:off x="358775" y="1352220"/>
            <a:ext cx="2457268" cy="3380647"/>
          </a:xfrm>
          <a:prstGeom prst="rect">
            <a:avLst/>
          </a:prstGeom>
          <a:ln>
            <a:solidFill>
              <a:schemeClr val="tx1"/>
            </a:solidFill>
          </a:ln>
        </p:spPr>
      </p:pic>
      <p:cxnSp>
        <p:nvCxnSpPr>
          <p:cNvPr id="13" name="Straight Arrow Connector 12"/>
          <p:cNvCxnSpPr/>
          <p:nvPr/>
        </p:nvCxnSpPr>
        <p:spPr>
          <a:xfrm flipH="1">
            <a:off x="3073400" y="4155909"/>
            <a:ext cx="459999" cy="0"/>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73400" y="3261452"/>
            <a:ext cx="459999" cy="0"/>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073400" y="2206018"/>
            <a:ext cx="459999" cy="0"/>
          </a:xfrm>
          <a:prstGeom prst="straightConnector1">
            <a:avLst/>
          </a:prstGeom>
          <a:ln w="12700" cap="rnd">
            <a:solidFill>
              <a:schemeClr val="accent2"/>
            </a:solidFill>
            <a:prstDash val="sysDot"/>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3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2" fill="hold" grpId="0" nodeType="afterEffect">
                                  <p:stCondLst>
                                    <p:cond delay="1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6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65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Custom 2">
      <a:dk1>
        <a:srgbClr val="000000"/>
      </a:dk1>
      <a:lt1>
        <a:srgbClr val="FFFFFF"/>
      </a:lt1>
      <a:dk2>
        <a:srgbClr val="646363"/>
      </a:dk2>
      <a:lt2>
        <a:srgbClr val="D0D0D0"/>
      </a:lt2>
      <a:accent1>
        <a:srgbClr val="E30613"/>
      </a:accent1>
      <a:accent2>
        <a:srgbClr val="0088C2"/>
      </a:accent2>
      <a:accent3>
        <a:srgbClr val="009640"/>
      </a:accent3>
      <a:accent4>
        <a:srgbClr val="EF7D00"/>
      </a:accent4>
      <a:accent5>
        <a:srgbClr val="D7007F"/>
      </a:accent5>
      <a:accent6>
        <a:srgbClr val="70AD47"/>
      </a:accent6>
      <a:hlink>
        <a:srgbClr val="0088C2"/>
      </a:hlink>
      <a:folHlink>
        <a:srgbClr val="0088C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1109</TotalTime>
  <Words>1741</Words>
  <Application>Microsoft Office PowerPoint</Application>
  <PresentationFormat>On-screen Show (16:9)</PresentationFormat>
  <Paragraphs>223</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Wingdings</vt:lpstr>
      <vt:lpstr>Office Theme</vt:lpstr>
      <vt:lpstr>Guidance on the Register of Apprenticeship Training Providers (RoATP)</vt:lpstr>
      <vt:lpstr>AGENDA</vt:lpstr>
      <vt:lpstr>REGISTER OF APPRENTICESHIP TRAINING PROVIDERS</vt:lpstr>
      <vt:lpstr>WHICH ROUTE  IS RIGHT FOR YOU?</vt:lpstr>
      <vt:lpstr>WHICH ROUTE  IS RIGHT FOR YOU?</vt:lpstr>
      <vt:lpstr>WHICH ROUTE  IS RIGHT FOR YOU?</vt:lpstr>
      <vt:lpstr>REASONS NOT  TO APPLY</vt:lpstr>
      <vt:lpstr>BEFORE YOU APPLY  TO THE REGISTER</vt:lpstr>
      <vt:lpstr>SUPPORT  DOCUMENTS</vt:lpstr>
      <vt:lpstr>E-BRAVO TENDERING PORTAL</vt:lpstr>
      <vt:lpstr>FINANCIAL HEALTH  ASSESSMENT</vt:lpstr>
      <vt:lpstr>FINANCIAL HEALTH  ASSESSMENT</vt:lpstr>
      <vt:lpstr>COMPLIANCE</vt:lpstr>
      <vt:lpstr>CAPABILITY  AND CAPACITY</vt:lpstr>
      <vt:lpstr>CAPABILITY  AND CAPACITY</vt:lpstr>
      <vt:lpstr>QUALITY</vt:lpstr>
      <vt:lpstr>HINTS AND TIPS FOR SUCCESS</vt:lpstr>
      <vt:lpstr>HINTS AND TIPS FOR SUCCESS</vt:lpstr>
      <vt:lpstr>SUPPORT  DOCUMENTS</vt:lpstr>
      <vt:lpstr>REGISTER OF APPRENTICESHIP TRAINING PROVIDERS</vt:lpstr>
      <vt:lpstr>Thank you for participating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Gifford</dc:creator>
  <cp:lastModifiedBy>Bryony Kingsland</cp:lastModifiedBy>
  <cp:revision>203</cp:revision>
  <cp:lastPrinted>2016-11-07T16:00:35Z</cp:lastPrinted>
  <dcterms:created xsi:type="dcterms:W3CDTF">2016-11-01T09:32:17Z</dcterms:created>
  <dcterms:modified xsi:type="dcterms:W3CDTF">2016-11-08T15:49:28Z</dcterms:modified>
</cp:coreProperties>
</file>